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536" r:id="rId3"/>
    <p:sldId id="535" r:id="rId4"/>
    <p:sldId id="484" r:id="rId5"/>
    <p:sldId id="593" r:id="rId6"/>
    <p:sldId id="489" r:id="rId7"/>
    <p:sldId id="590" r:id="rId8"/>
    <p:sldId id="618" r:id="rId9"/>
    <p:sldId id="521" r:id="rId10"/>
    <p:sldId id="620" r:id="rId11"/>
    <p:sldId id="619" r:id="rId12"/>
    <p:sldId id="626" r:id="rId13"/>
    <p:sldId id="627" r:id="rId14"/>
    <p:sldId id="561" r:id="rId15"/>
    <p:sldId id="638" r:id="rId16"/>
    <p:sldId id="578" r:id="rId17"/>
    <p:sldId id="637" r:id="rId18"/>
    <p:sldId id="632" r:id="rId19"/>
    <p:sldId id="633" r:id="rId20"/>
    <p:sldId id="634" r:id="rId21"/>
    <p:sldId id="635" r:id="rId22"/>
    <p:sldId id="636" r:id="rId23"/>
    <p:sldId id="558" r:id="rId24"/>
    <p:sldId id="559" r:id="rId25"/>
    <p:sldId id="625" r:id="rId26"/>
    <p:sldId id="560" r:id="rId27"/>
    <p:sldId id="639" r:id="rId28"/>
    <p:sldId id="622" r:id="rId29"/>
    <p:sldId id="589" r:id="rId30"/>
    <p:sldId id="580" r:id="rId31"/>
    <p:sldId id="614" r:id="rId32"/>
    <p:sldId id="615" r:id="rId33"/>
    <p:sldId id="616" r:id="rId34"/>
    <p:sldId id="597" r:id="rId35"/>
    <p:sldId id="628" r:id="rId36"/>
    <p:sldId id="629" r:id="rId37"/>
    <p:sldId id="598" r:id="rId38"/>
    <p:sldId id="599" r:id="rId39"/>
    <p:sldId id="600" r:id="rId40"/>
    <p:sldId id="601" r:id="rId41"/>
    <p:sldId id="603" r:id="rId42"/>
    <p:sldId id="604" r:id="rId43"/>
    <p:sldId id="606" r:id="rId44"/>
    <p:sldId id="577" r:id="rId45"/>
    <p:sldId id="571" r:id="rId46"/>
    <p:sldId id="587" r:id="rId47"/>
    <p:sldId id="572" r:id="rId48"/>
    <p:sldId id="573" r:id="rId49"/>
    <p:sldId id="576" r:id="rId50"/>
    <p:sldId id="617" r:id="rId51"/>
    <p:sldId id="508" r:id="rId52"/>
  </p:sldIdLst>
  <p:sldSz cx="9144000" cy="6858000" type="screen4x3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tilla Oksay" initials="AO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85"/>
    <a:srgbClr val="2471AD"/>
    <a:srgbClr val="8AD945"/>
    <a:srgbClr val="FF0000"/>
    <a:srgbClr val="45BE34"/>
    <a:srgbClr val="41BE32"/>
    <a:srgbClr val="44B438"/>
    <a:srgbClr val="4AB7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Orta Stil 3 - 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Açık Stil 3 - Vurgu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4660"/>
  </p:normalViewPr>
  <p:slideViewPr>
    <p:cSldViewPr snapToGrid="0" snapToObjects="1">
      <p:cViewPr varScale="1">
        <p:scale>
          <a:sx n="116" d="100"/>
          <a:sy n="116" d="100"/>
        </p:scale>
        <p:origin x="162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al__ma_Sayfas_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al__ma_Sayfas_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sz="1500" b="1" dirty="0" smtClean="0"/>
              <a:t>Teknik Zarar</a:t>
            </a:r>
            <a:endParaRPr lang="tr-TR" sz="1500" b="1" dirty="0"/>
          </a:p>
        </c:rich>
      </c:tx>
      <c:layout>
        <c:manualLayout>
          <c:xMode val="edge"/>
          <c:yMode val="edge"/>
          <c:x val="0.41747916666666668"/>
          <c:y val="0.88749999999999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0.16850738188976377"/>
          <c:y val="0.42198449803149612"/>
          <c:w val="0.80857595144356953"/>
          <c:h val="0.456862450787401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Teknik Zarar</c:v>
                </c:pt>
              </c:strCache>
            </c:strRef>
          </c:cat>
          <c:val>
            <c:numRef>
              <c:f>Sayfa1!$B$2</c:f>
              <c:numCache>
                <c:formatCode>#,##0_ ;[Red]\-#,##0\ </c:formatCode>
                <c:ptCount val="1"/>
                <c:pt idx="0">
                  <c:v>-119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Teknik Zarar</c:v>
                </c:pt>
              </c:strCache>
            </c:strRef>
          </c:cat>
          <c:val>
            <c:numRef>
              <c:f>Sayfa1!$C$2</c:f>
              <c:numCache>
                <c:formatCode>#,##0_ ;[Red]\-#,##0\ </c:formatCode>
                <c:ptCount val="1"/>
                <c:pt idx="0">
                  <c:v>-245</c:v>
                </c:pt>
              </c:numCache>
            </c:numRef>
          </c:val>
        </c:ser>
        <c:ser>
          <c:idx val="2"/>
          <c:order val="2"/>
          <c:tx>
            <c:strRef>
              <c:f>Sayfa1!$D$1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Teknik Zarar</c:v>
                </c:pt>
              </c:strCache>
            </c:strRef>
          </c:cat>
          <c:val>
            <c:numRef>
              <c:f>Sayfa1!$D$2</c:f>
              <c:numCache>
                <c:formatCode>#,##0_ ;[Red]\-#,##0\ </c:formatCode>
                <c:ptCount val="1"/>
                <c:pt idx="0">
                  <c:v>-467</c:v>
                </c:pt>
              </c:numCache>
            </c:numRef>
          </c:val>
        </c:ser>
        <c:ser>
          <c:idx val="3"/>
          <c:order val="3"/>
          <c:tx>
            <c:strRef>
              <c:f>Sayfa1!$E$1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Teknik Zarar</c:v>
                </c:pt>
              </c:strCache>
            </c:strRef>
          </c:cat>
          <c:val>
            <c:numRef>
              <c:f>Sayfa1!$E$2</c:f>
              <c:numCache>
                <c:formatCode>#,##0_ ;[Red]\-#,##0\ </c:formatCode>
                <c:ptCount val="1"/>
                <c:pt idx="0">
                  <c:v>-296</c:v>
                </c:pt>
              </c:numCache>
            </c:numRef>
          </c:val>
        </c:ser>
        <c:ser>
          <c:idx val="4"/>
          <c:order val="4"/>
          <c:tx>
            <c:strRef>
              <c:f>Sayfa1!$F$1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Teknik Zarar</c:v>
                </c:pt>
              </c:strCache>
            </c:strRef>
          </c:cat>
          <c:val>
            <c:numRef>
              <c:f>Sayfa1!$F$2</c:f>
              <c:numCache>
                <c:formatCode>#,##0_ ;[Red]\-#,##0\ </c:formatCode>
                <c:ptCount val="1"/>
                <c:pt idx="0">
                  <c:v>-587</c:v>
                </c:pt>
              </c:numCache>
            </c:numRef>
          </c:val>
        </c:ser>
        <c:ser>
          <c:idx val="5"/>
          <c:order val="5"/>
          <c:tx>
            <c:strRef>
              <c:f>Sayfa1!$G$1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Teknik Zarar</c:v>
                </c:pt>
              </c:strCache>
            </c:strRef>
          </c:cat>
          <c:val>
            <c:numRef>
              <c:f>Sayfa1!$G$2</c:f>
              <c:numCache>
                <c:formatCode>#,##0_ ;[Red]\-#,##0\ </c:formatCode>
                <c:ptCount val="1"/>
                <c:pt idx="0">
                  <c:v>-462</c:v>
                </c:pt>
              </c:numCache>
            </c:numRef>
          </c:val>
        </c:ser>
        <c:ser>
          <c:idx val="6"/>
          <c:order val="6"/>
          <c:tx>
            <c:strRef>
              <c:f>Sayfa1!$H$1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Teknik Zarar</c:v>
                </c:pt>
              </c:strCache>
            </c:strRef>
          </c:cat>
          <c:val>
            <c:numRef>
              <c:f>Sayfa1!$H$2</c:f>
              <c:numCache>
                <c:formatCode>#,##0_ ;[Red]\-#,##0\ </c:formatCode>
                <c:ptCount val="1"/>
                <c:pt idx="0">
                  <c:v>-1285</c:v>
                </c:pt>
              </c:numCache>
            </c:numRef>
          </c:val>
        </c:ser>
        <c:ser>
          <c:idx val="7"/>
          <c:order val="7"/>
          <c:tx>
            <c:strRef>
              <c:f>Sayfa1!$I$1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Teknik Zarar</c:v>
                </c:pt>
              </c:strCache>
            </c:strRef>
          </c:cat>
          <c:val>
            <c:numRef>
              <c:f>Sayfa1!$I$2</c:f>
              <c:numCache>
                <c:formatCode>#,##0_ ;[Red]\-#,##0\ </c:formatCode>
                <c:ptCount val="1"/>
                <c:pt idx="0">
                  <c:v>-654</c:v>
                </c:pt>
              </c:numCache>
            </c:numRef>
          </c:val>
        </c:ser>
        <c:ser>
          <c:idx val="8"/>
          <c:order val="8"/>
          <c:tx>
            <c:strRef>
              <c:f>Sayfa1!$J$1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Teknik Zarar</c:v>
                </c:pt>
              </c:strCache>
            </c:strRef>
          </c:cat>
          <c:val>
            <c:numRef>
              <c:f>Sayfa1!$J$2</c:f>
              <c:numCache>
                <c:formatCode>#,##0_ ;[Red]\-#,##0\ </c:formatCode>
                <c:ptCount val="1"/>
                <c:pt idx="0">
                  <c:v>-885</c:v>
                </c:pt>
              </c:numCache>
            </c:numRef>
          </c:val>
        </c:ser>
        <c:ser>
          <c:idx val="9"/>
          <c:order val="9"/>
          <c:tx>
            <c:strRef>
              <c:f>Sayfa1!$K$1</c:f>
              <c:strCache>
                <c:ptCount val="1"/>
                <c:pt idx="0">
                  <c:v>2015/9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</c:f>
              <c:strCache>
                <c:ptCount val="1"/>
                <c:pt idx="0">
                  <c:v>Teknik Zarar</c:v>
                </c:pt>
              </c:strCache>
            </c:strRef>
          </c:cat>
          <c:val>
            <c:numRef>
              <c:f>Sayfa1!$K$2</c:f>
              <c:numCache>
                <c:formatCode>#,##0_ ;[Red]\-#,##0\ </c:formatCode>
                <c:ptCount val="1"/>
                <c:pt idx="0">
                  <c:v>-1660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8117520"/>
        <c:axId val="1658120240"/>
      </c:barChart>
      <c:catAx>
        <c:axId val="1658117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58120240"/>
        <c:crosses val="autoZero"/>
        <c:auto val="1"/>
        <c:lblAlgn val="ctr"/>
        <c:lblOffset val="100"/>
        <c:noMultiLvlLbl val="0"/>
      </c:catAx>
      <c:valAx>
        <c:axId val="165812024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658117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tr-T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Özsermaye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Sayfa1!$A$2:$A$11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2015-Q3</c:v>
                </c:pt>
              </c:strCache>
            </c:strRef>
          </c:cat>
          <c:val>
            <c:numRef>
              <c:f>Sayfa1!$B$2:$B$11</c:f>
              <c:numCache>
                <c:formatCode>#,##0</c:formatCode>
                <c:ptCount val="10"/>
                <c:pt idx="0">
                  <c:v>4106</c:v>
                </c:pt>
                <c:pt idx="1">
                  <c:v>5695</c:v>
                </c:pt>
                <c:pt idx="2">
                  <c:v>5614</c:v>
                </c:pt>
                <c:pt idx="3">
                  <c:v>7162</c:v>
                </c:pt>
                <c:pt idx="4">
                  <c:v>5028</c:v>
                </c:pt>
                <c:pt idx="5">
                  <c:v>5154</c:v>
                </c:pt>
                <c:pt idx="6">
                  <c:v>5064</c:v>
                </c:pt>
                <c:pt idx="7">
                  <c:v>6930</c:v>
                </c:pt>
                <c:pt idx="8">
                  <c:v>8112</c:v>
                </c:pt>
                <c:pt idx="9">
                  <c:v>7507</c:v>
                </c:pt>
              </c:numCache>
            </c:numRef>
          </c:val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Bilanço Kârı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Sayfa1!$A$2:$A$11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2015-Q3</c:v>
                </c:pt>
              </c:strCache>
            </c:strRef>
          </c:cat>
          <c:val>
            <c:numRef>
              <c:f>Sayfa1!$C$2:$C$11</c:f>
              <c:numCache>
                <c:formatCode>#,##0</c:formatCode>
                <c:ptCount val="10"/>
                <c:pt idx="0">
                  <c:v>153</c:v>
                </c:pt>
                <c:pt idx="1">
                  <c:v>424</c:v>
                </c:pt>
                <c:pt idx="2">
                  <c:v>596</c:v>
                </c:pt>
                <c:pt idx="3">
                  <c:v>182</c:v>
                </c:pt>
                <c:pt idx="4">
                  <c:v>-186</c:v>
                </c:pt>
                <c:pt idx="5">
                  <c:v>-15</c:v>
                </c:pt>
                <c:pt idx="6">
                  <c:v>-658</c:v>
                </c:pt>
                <c:pt idx="7">
                  <c:v>768</c:v>
                </c:pt>
                <c:pt idx="8">
                  <c:v>730</c:v>
                </c:pt>
                <c:pt idx="9">
                  <c:v>-110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2104004736"/>
        <c:axId val="2104005280"/>
      </c:barChart>
      <c:lineChart>
        <c:grouping val="standard"/>
        <c:varyColors val="0"/>
        <c:ser>
          <c:idx val="2"/>
          <c:order val="2"/>
          <c:tx>
            <c:strRef>
              <c:f>Sayfa1!$D$1</c:f>
              <c:strCache>
                <c:ptCount val="1"/>
                <c:pt idx="0">
                  <c:v>Özsermaye Kârlılığı</c:v>
                </c:pt>
              </c:strCache>
            </c:strRef>
          </c:tx>
          <c:spPr>
            <a:ln w="381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Sayfa1!$A$2:$A$11</c:f>
              <c:strCache>
                <c:ptCount val="10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2015-Q3</c:v>
                </c:pt>
              </c:strCache>
            </c:strRef>
          </c:cat>
          <c:val>
            <c:numRef>
              <c:f>Sayfa1!$D$2:$D$11</c:f>
              <c:numCache>
                <c:formatCode>0.0%</c:formatCode>
                <c:ptCount val="10"/>
                <c:pt idx="0">
                  <c:v>3.7262542620555283E-2</c:v>
                </c:pt>
                <c:pt idx="1">
                  <c:v>7.445127304653204E-2</c:v>
                </c:pt>
                <c:pt idx="2">
                  <c:v>0.10616316351977199</c:v>
                </c:pt>
                <c:pt idx="3">
                  <c:v>2.541189611840268E-2</c:v>
                </c:pt>
                <c:pt idx="4">
                  <c:v>-3.6992840095465392E-2</c:v>
                </c:pt>
                <c:pt idx="5">
                  <c:v>-2.9103608847497091E-3</c:v>
                </c:pt>
                <c:pt idx="6">
                  <c:v>-0.12993680884676145</c:v>
                </c:pt>
                <c:pt idx="7">
                  <c:v>0.11082251082251082</c:v>
                </c:pt>
                <c:pt idx="8">
                  <c:v>8.9990138067061146E-2</c:v>
                </c:pt>
                <c:pt idx="9">
                  <c:v>-1.4652990542160651E-2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4003648"/>
        <c:axId val="2104002016"/>
      </c:lineChart>
      <c:catAx>
        <c:axId val="2104004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4005280"/>
        <c:crosses val="autoZero"/>
        <c:auto val="1"/>
        <c:lblAlgn val="ctr"/>
        <c:lblOffset val="100"/>
        <c:noMultiLvlLbl val="0"/>
      </c:catAx>
      <c:valAx>
        <c:axId val="2104005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tr-TR"/>
                  <a:t>Milyon TL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tr-TR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4004736"/>
        <c:crosses val="autoZero"/>
        <c:crossBetween val="between"/>
      </c:valAx>
      <c:valAx>
        <c:axId val="2104002016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4003648"/>
        <c:crosses val="max"/>
        <c:crossBetween val="between"/>
      </c:valAx>
      <c:catAx>
        <c:axId val="2104003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04002016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5945483300421355"/>
          <c:y val="0.19486112871110731"/>
          <c:w val="0.85286351706036745"/>
          <c:h val="0.648491542723826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'Ödenen Hasarlar'!$G$15</c:f>
              <c:strCache>
                <c:ptCount val="1"/>
                <c:pt idx="0">
                  <c:v>Toplam İçindeki Payı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  <a:sp3d>
              <a:contourClr>
                <a:schemeClr val="accent6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'Ödenen Hasarlar'!$F$16:$F$25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'Ödenen Hasarlar'!$G$16:$G$25</c:f>
              <c:numCache>
                <c:formatCode>0%</c:formatCode>
                <c:ptCount val="10"/>
                <c:pt idx="0">
                  <c:v>0.13214641393898346</c:v>
                </c:pt>
                <c:pt idx="1">
                  <c:v>0.12592743152680377</c:v>
                </c:pt>
                <c:pt idx="2">
                  <c:v>0.1450972699597238</c:v>
                </c:pt>
                <c:pt idx="3">
                  <c:v>0.16092561550324491</c:v>
                </c:pt>
                <c:pt idx="4">
                  <c:v>0.13110868924595009</c:v>
                </c:pt>
                <c:pt idx="5">
                  <c:v>0.17246840162314372</c:v>
                </c:pt>
                <c:pt idx="6">
                  <c:v>0.25858729374233286</c:v>
                </c:pt>
                <c:pt idx="7">
                  <c:v>0.35183452191410175</c:v>
                </c:pt>
                <c:pt idx="8">
                  <c:v>0.46919847795555736</c:v>
                </c:pt>
                <c:pt idx="9">
                  <c:v>0.50993933867722663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104005824"/>
        <c:axId val="2103992768"/>
        <c:axId val="0"/>
      </c:bar3DChart>
      <c:catAx>
        <c:axId val="210400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3992768"/>
        <c:crosses val="autoZero"/>
        <c:auto val="1"/>
        <c:lblAlgn val="ctr"/>
        <c:lblOffset val="100"/>
        <c:noMultiLvlLbl val="0"/>
      </c:catAx>
      <c:valAx>
        <c:axId val="21039927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400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Ortalama</a:t>
            </a:r>
            <a:r>
              <a:rPr lang="en-US" sz="2000" b="1" dirty="0"/>
              <a:t> </a:t>
            </a:r>
            <a:r>
              <a:rPr lang="en-US" sz="2000" b="1" dirty="0" err="1"/>
              <a:t>Trafik</a:t>
            </a:r>
            <a:r>
              <a:rPr lang="en-US" sz="2000" b="1" dirty="0"/>
              <a:t> </a:t>
            </a:r>
            <a:r>
              <a:rPr lang="en-US" sz="2000" b="1" dirty="0" err="1"/>
              <a:t>Sigortası</a:t>
            </a:r>
            <a:r>
              <a:rPr lang="en-US" sz="2000" b="1" dirty="0"/>
              <a:t> </a:t>
            </a:r>
            <a:r>
              <a:rPr lang="en-US" sz="2000" b="1" dirty="0" err="1"/>
              <a:t>Primi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'Bedeni Hasarlar'!$B$43</c:f>
              <c:strCache>
                <c:ptCount val="1"/>
                <c:pt idx="0">
                  <c:v>Ortalama Trafik Sigortası Primi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'Bedeni Hasarlar'!$A$44:$A$48</c:f>
              <c:numCache>
                <c:formatCode>General</c:formatCode>
                <c:ptCount val="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</c:numCache>
            </c:numRef>
          </c:cat>
          <c:val>
            <c:numRef>
              <c:f>'Bedeni Hasarlar'!$B$44:$B$48</c:f>
              <c:numCache>
                <c:formatCode>_-* #,##0\ _T_L_-;\-* #,##0\ _T_L_-;_-* "-"??\ _T_L_-;_-@_-</c:formatCode>
                <c:ptCount val="4"/>
                <c:pt idx="0">
                  <c:v>177</c:v>
                </c:pt>
                <c:pt idx="1">
                  <c:v>229</c:v>
                </c:pt>
                <c:pt idx="2">
                  <c:v>300</c:v>
                </c:pt>
                <c:pt idx="3">
                  <c:v>273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104002560"/>
        <c:axId val="2104001472"/>
      </c:lineChart>
      <c:catAx>
        <c:axId val="21040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4001472"/>
        <c:crosses val="autoZero"/>
        <c:auto val="1"/>
        <c:lblAlgn val="ctr"/>
        <c:lblOffset val="100"/>
        <c:noMultiLvlLbl val="0"/>
      </c:catAx>
      <c:valAx>
        <c:axId val="210400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T_L_-;\-* #,##0\ _T_L_-;_-* &quot;-&quot;??\ _T_L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400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Sürprimli</a:t>
            </a:r>
            <a:r>
              <a:rPr lang="tr-TR" baseline="0"/>
              <a:t> Kademe Payı</a:t>
            </a:r>
            <a:endParaRPr lang="tr-T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Sayfa2!$C$2</c:f>
              <c:strCache>
                <c:ptCount val="1"/>
                <c:pt idx="0">
                  <c:v>1.Kademe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Sayfa2!$B$3:$B$8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Ekim</c:v>
                </c:pt>
              </c:strCache>
            </c:strRef>
          </c:cat>
          <c:val>
            <c:numRef>
              <c:f>Sayfa2!$C$3:$C$8</c:f>
              <c:numCache>
                <c:formatCode>0.00%</c:formatCode>
                <c:ptCount val="6"/>
                <c:pt idx="0">
                  <c:v>3.6306100561634882E-3</c:v>
                </c:pt>
                <c:pt idx="1">
                  <c:v>2.8056039575855719E-3</c:v>
                </c:pt>
                <c:pt idx="2">
                  <c:v>2.4093885205896818E-3</c:v>
                </c:pt>
                <c:pt idx="3">
                  <c:v>2.1180064851948023E-3</c:v>
                </c:pt>
                <c:pt idx="4">
                  <c:v>1.6748560349147913E-3</c:v>
                </c:pt>
                <c:pt idx="5">
                  <c:v>1.5227341470312084E-3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Sayfa2!$D$2</c:f>
              <c:strCache>
                <c:ptCount val="1"/>
                <c:pt idx="0">
                  <c:v>2.Kademe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Sayfa2!$B$3:$B$8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Ekim</c:v>
                </c:pt>
              </c:strCache>
            </c:strRef>
          </c:cat>
          <c:val>
            <c:numRef>
              <c:f>Sayfa2!$D$3:$D$8</c:f>
              <c:numCache>
                <c:formatCode>0.00%</c:formatCode>
                <c:ptCount val="6"/>
                <c:pt idx="0">
                  <c:v>9.4774774969839642E-3</c:v>
                </c:pt>
                <c:pt idx="1">
                  <c:v>6.8188665888054226E-3</c:v>
                </c:pt>
                <c:pt idx="2">
                  <c:v>5.3642282509796255E-3</c:v>
                </c:pt>
                <c:pt idx="3">
                  <c:v>4.6345101271903751E-3</c:v>
                </c:pt>
                <c:pt idx="4">
                  <c:v>4.2201175961798943E-3</c:v>
                </c:pt>
                <c:pt idx="5">
                  <c:v>3.6301827975754849E-3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Sayfa2!$E$2</c:f>
              <c:strCache>
                <c:ptCount val="1"/>
                <c:pt idx="0">
                  <c:v>3.Kademe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Sayfa2!$B$3:$B$8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Ekim</c:v>
                </c:pt>
              </c:strCache>
            </c:strRef>
          </c:cat>
          <c:val>
            <c:numRef>
              <c:f>Sayfa2!$E$3:$E$8</c:f>
              <c:numCache>
                <c:formatCode>0.00%</c:formatCode>
                <c:ptCount val="6"/>
                <c:pt idx="0">
                  <c:v>3.1959885277361981E-2</c:v>
                </c:pt>
                <c:pt idx="1">
                  <c:v>2.3082997464094625E-2</c:v>
                </c:pt>
                <c:pt idx="2">
                  <c:v>2.1572578908443961E-2</c:v>
                </c:pt>
                <c:pt idx="3">
                  <c:v>1.8368214728387806E-2</c:v>
                </c:pt>
                <c:pt idx="4">
                  <c:v>1.6630476893805229E-2</c:v>
                </c:pt>
                <c:pt idx="5">
                  <c:v>1.5399385114228106E-2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004192"/>
        <c:axId val="2104006368"/>
      </c:lineChart>
      <c:catAx>
        <c:axId val="210400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4006368"/>
        <c:crosses val="autoZero"/>
        <c:auto val="1"/>
        <c:lblAlgn val="ctr"/>
        <c:lblOffset val="100"/>
        <c:noMultiLvlLbl val="0"/>
      </c:catAx>
      <c:valAx>
        <c:axId val="210400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40041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/>
              <a:t>Diğer</a:t>
            </a:r>
            <a:r>
              <a:rPr lang="tr-TR" baseline="0"/>
              <a:t> Kademe Payı</a:t>
            </a:r>
            <a:endParaRPr lang="tr-T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Sayfa2!$G$2</c:f>
              <c:strCache>
                <c:ptCount val="1"/>
                <c:pt idx="0">
                  <c:v>4.Kademe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Sayfa2!$F$3:$F$8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Ekim</c:v>
                </c:pt>
              </c:strCache>
            </c:strRef>
          </c:cat>
          <c:val>
            <c:numRef>
              <c:f>Sayfa2!$G$3:$G$8</c:f>
              <c:numCache>
                <c:formatCode>0.00%</c:formatCode>
                <c:ptCount val="6"/>
                <c:pt idx="0">
                  <c:v>0.32476932093518018</c:v>
                </c:pt>
                <c:pt idx="1">
                  <c:v>0.34230283463947564</c:v>
                </c:pt>
                <c:pt idx="2">
                  <c:v>0.30142620202947307</c:v>
                </c:pt>
                <c:pt idx="3">
                  <c:v>0.28170151139973415</c:v>
                </c:pt>
                <c:pt idx="4">
                  <c:v>0.28013142164507648</c:v>
                </c:pt>
                <c:pt idx="5">
                  <c:v>0.27173375210815376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Sayfa2!$H$2</c:f>
              <c:strCache>
                <c:ptCount val="1"/>
                <c:pt idx="0">
                  <c:v>5.Kademe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Sayfa2!$F$3:$F$8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Ekim</c:v>
                </c:pt>
              </c:strCache>
            </c:strRef>
          </c:cat>
          <c:val>
            <c:numRef>
              <c:f>Sayfa2!$H$3:$H$8</c:f>
              <c:numCache>
                <c:formatCode>0.00%</c:formatCode>
                <c:ptCount val="6"/>
                <c:pt idx="0">
                  <c:v>0.19489362235206154</c:v>
                </c:pt>
                <c:pt idx="1">
                  <c:v>0.21483116478938991</c:v>
                </c:pt>
                <c:pt idx="2">
                  <c:v>0.23130070616697856</c:v>
                </c:pt>
                <c:pt idx="3">
                  <c:v>0.21348722419855187</c:v>
                </c:pt>
                <c:pt idx="4">
                  <c:v>0.20218686322116836</c:v>
                </c:pt>
                <c:pt idx="5">
                  <c:v>0.1874303716809971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Sayfa2!$I$2</c:f>
              <c:strCache>
                <c:ptCount val="1"/>
                <c:pt idx="0">
                  <c:v>6.Kademe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Sayfa2!$F$3:$F$8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Ekim</c:v>
                </c:pt>
              </c:strCache>
            </c:strRef>
          </c:cat>
          <c:val>
            <c:numRef>
              <c:f>Sayfa2!$I$3:$I$8</c:f>
              <c:numCache>
                <c:formatCode>0.00%</c:formatCode>
                <c:ptCount val="6"/>
                <c:pt idx="0">
                  <c:v>0.14013953760643119</c:v>
                </c:pt>
                <c:pt idx="1">
                  <c:v>0.12432229083055603</c:v>
                </c:pt>
                <c:pt idx="2">
                  <c:v>0.14348036536748451</c:v>
                </c:pt>
                <c:pt idx="3">
                  <c:v>0.15798973750203738</c:v>
                </c:pt>
                <c:pt idx="4">
                  <c:v>0.14605702449651875</c:v>
                </c:pt>
                <c:pt idx="5">
                  <c:v>0.14500699559310998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Sayfa2!$J$2</c:f>
              <c:strCache>
                <c:ptCount val="1"/>
                <c:pt idx="0">
                  <c:v>7.Kademe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Sayfa2!$F$3:$F$8</c:f>
              <c:strCach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 Ekim</c:v>
                </c:pt>
              </c:strCache>
            </c:strRef>
          </c:cat>
          <c:val>
            <c:numRef>
              <c:f>Sayfa2!$J$3:$J$8</c:f>
              <c:numCache>
                <c:formatCode>0.00%</c:formatCode>
                <c:ptCount val="6"/>
                <c:pt idx="0">
                  <c:v>0.29512954627581767</c:v>
                </c:pt>
                <c:pt idx="1">
                  <c:v>0.28583624173009281</c:v>
                </c:pt>
                <c:pt idx="2">
                  <c:v>0.2944465307560506</c:v>
                </c:pt>
                <c:pt idx="3">
                  <c:v>0.32170079555890363</c:v>
                </c:pt>
                <c:pt idx="4">
                  <c:v>0.34909924011233651</c:v>
                </c:pt>
                <c:pt idx="5">
                  <c:v>0.37527657855890439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996032"/>
        <c:axId val="2103996576"/>
      </c:lineChart>
      <c:catAx>
        <c:axId val="2103996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3996576"/>
        <c:crosses val="autoZero"/>
        <c:auto val="1"/>
        <c:lblAlgn val="ctr"/>
        <c:lblOffset val="100"/>
        <c:noMultiLvlLbl val="0"/>
      </c:catAx>
      <c:valAx>
        <c:axId val="210399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039960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0.2427</cdr:x>
      <cdr:y>0.31469</cdr:y>
    </cdr:from>
    <cdr:to>
      <cdr:x>0.27881</cdr:x>
      <cdr:y>0.43344</cdr:y>
    </cdr:to>
    <cdr:sp macro="" textlink="">
      <cdr:nvSpPr>
        <cdr:cNvPr id="2" name="Metin kutusu 1"/>
        <cdr:cNvSpPr txBox="1"/>
      </cdr:nvSpPr>
      <cdr:spPr>
        <a:xfrm xmlns:a="http://schemas.openxmlformats.org/drawingml/2006/main" rot="18354600">
          <a:off x="1348262" y="1410146"/>
          <a:ext cx="482600" cy="22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r-TR" b="1" dirty="0" smtClean="0"/>
            <a:t>2006</a:t>
          </a:r>
          <a:endParaRPr lang="tr-TR" sz="1100" b="1" dirty="0"/>
        </a:p>
      </cdr:txBody>
    </cdr:sp>
  </cdr:relSizeAnchor>
  <cdr:relSizeAnchor xmlns:cdr="http://schemas.openxmlformats.org/drawingml/2006/chartDrawing">
    <cdr:from>
      <cdr:x>0.59131</cdr:x>
      <cdr:y>0.31469</cdr:y>
    </cdr:from>
    <cdr:to>
      <cdr:x>0.62742</cdr:x>
      <cdr:y>0.43344</cdr:y>
    </cdr:to>
    <cdr:sp macro="" textlink="">
      <cdr:nvSpPr>
        <cdr:cNvPr id="3" name="Metin kutusu 1"/>
        <cdr:cNvSpPr txBox="1"/>
      </cdr:nvSpPr>
      <cdr:spPr>
        <a:xfrm xmlns:a="http://schemas.openxmlformats.org/drawingml/2006/main" rot="18354600">
          <a:off x="3473395" y="1410146"/>
          <a:ext cx="482600" cy="22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/>
            <a:t>2011</a:t>
          </a:r>
          <a:endParaRPr lang="tr-TR" sz="1100" b="1" dirty="0"/>
        </a:p>
      </cdr:txBody>
    </cdr:sp>
  </cdr:relSizeAnchor>
  <cdr:relSizeAnchor xmlns:cdr="http://schemas.openxmlformats.org/drawingml/2006/chartDrawing">
    <cdr:from>
      <cdr:x>0.51875</cdr:x>
      <cdr:y>0.31469</cdr:y>
    </cdr:from>
    <cdr:to>
      <cdr:x>0.55486</cdr:x>
      <cdr:y>0.43344</cdr:y>
    </cdr:to>
    <cdr:sp macro="" textlink="">
      <cdr:nvSpPr>
        <cdr:cNvPr id="4" name="Metin kutusu 1"/>
        <cdr:cNvSpPr txBox="1"/>
      </cdr:nvSpPr>
      <cdr:spPr>
        <a:xfrm xmlns:a="http://schemas.openxmlformats.org/drawingml/2006/main" rot="18354600">
          <a:off x="3031052" y="1410146"/>
          <a:ext cx="482600" cy="22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/>
            <a:t>2010</a:t>
          </a:r>
          <a:endParaRPr lang="tr-TR" sz="1100" b="1" dirty="0"/>
        </a:p>
      </cdr:txBody>
    </cdr:sp>
  </cdr:relSizeAnchor>
  <cdr:relSizeAnchor xmlns:cdr="http://schemas.openxmlformats.org/drawingml/2006/chartDrawing">
    <cdr:from>
      <cdr:x>0.45381</cdr:x>
      <cdr:y>0.31469</cdr:y>
    </cdr:from>
    <cdr:to>
      <cdr:x>0.48992</cdr:x>
      <cdr:y>0.43344</cdr:y>
    </cdr:to>
    <cdr:sp macro="" textlink="">
      <cdr:nvSpPr>
        <cdr:cNvPr id="5" name="Metin kutusu 1"/>
        <cdr:cNvSpPr txBox="1"/>
      </cdr:nvSpPr>
      <cdr:spPr>
        <a:xfrm xmlns:a="http://schemas.openxmlformats.org/drawingml/2006/main" rot="18354600">
          <a:off x="2635196" y="1410147"/>
          <a:ext cx="482600" cy="22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/>
            <a:t>2009</a:t>
          </a:r>
          <a:endParaRPr lang="tr-TR" sz="1100" b="1" dirty="0"/>
        </a:p>
      </cdr:txBody>
    </cdr:sp>
  </cdr:relSizeAnchor>
  <cdr:relSizeAnchor xmlns:cdr="http://schemas.openxmlformats.org/drawingml/2006/chartDrawing">
    <cdr:from>
      <cdr:x>0.37881</cdr:x>
      <cdr:y>0.32079</cdr:y>
    </cdr:from>
    <cdr:to>
      <cdr:x>0.41492</cdr:x>
      <cdr:y>0.43954</cdr:y>
    </cdr:to>
    <cdr:sp macro="" textlink="">
      <cdr:nvSpPr>
        <cdr:cNvPr id="6" name="Metin kutusu 1"/>
        <cdr:cNvSpPr txBox="1"/>
      </cdr:nvSpPr>
      <cdr:spPr>
        <a:xfrm xmlns:a="http://schemas.openxmlformats.org/drawingml/2006/main" rot="18354600">
          <a:off x="2177996" y="1434919"/>
          <a:ext cx="482600" cy="22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/>
            <a:t>2008</a:t>
          </a:r>
          <a:endParaRPr lang="tr-TR" sz="1100" b="1" dirty="0"/>
        </a:p>
      </cdr:txBody>
    </cdr:sp>
  </cdr:relSizeAnchor>
  <cdr:relSizeAnchor xmlns:cdr="http://schemas.openxmlformats.org/drawingml/2006/chartDrawing">
    <cdr:from>
      <cdr:x>0.30818</cdr:x>
      <cdr:y>0.31376</cdr:y>
    </cdr:from>
    <cdr:to>
      <cdr:x>0.34217</cdr:x>
      <cdr:y>0.43251</cdr:y>
    </cdr:to>
    <cdr:sp macro="" textlink="">
      <cdr:nvSpPr>
        <cdr:cNvPr id="7" name="Metin kutusu 1"/>
        <cdr:cNvSpPr txBox="1"/>
      </cdr:nvSpPr>
      <cdr:spPr>
        <a:xfrm xmlns:a="http://schemas.openxmlformats.org/drawingml/2006/main" rot="18354600">
          <a:off x="1740969" y="1412814"/>
          <a:ext cx="482600" cy="207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/>
            <a:t>2007</a:t>
          </a:r>
          <a:endParaRPr lang="tr-TR" sz="1100" b="1" dirty="0"/>
        </a:p>
      </cdr:txBody>
    </cdr:sp>
  </cdr:relSizeAnchor>
  <cdr:relSizeAnchor xmlns:cdr="http://schemas.openxmlformats.org/drawingml/2006/chartDrawing">
    <cdr:from>
      <cdr:x>0.87072</cdr:x>
      <cdr:y>0.32412</cdr:y>
    </cdr:from>
    <cdr:to>
      <cdr:x>0.90683</cdr:x>
      <cdr:y>0.44287</cdr:y>
    </cdr:to>
    <cdr:sp macro="" textlink="">
      <cdr:nvSpPr>
        <cdr:cNvPr id="8" name="Metin kutusu 1"/>
        <cdr:cNvSpPr txBox="1"/>
      </cdr:nvSpPr>
      <cdr:spPr>
        <a:xfrm xmlns:a="http://schemas.openxmlformats.org/drawingml/2006/main" rot="18354600">
          <a:off x="5176670" y="1448450"/>
          <a:ext cx="482600" cy="22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/>
            <a:t>2015/9</a:t>
          </a:r>
          <a:endParaRPr lang="tr-TR" sz="1100" b="1" dirty="0"/>
        </a:p>
      </cdr:txBody>
    </cdr:sp>
  </cdr:relSizeAnchor>
  <cdr:relSizeAnchor xmlns:cdr="http://schemas.openxmlformats.org/drawingml/2006/chartDrawing">
    <cdr:from>
      <cdr:x>0.73159</cdr:x>
      <cdr:y>0.32079</cdr:y>
    </cdr:from>
    <cdr:to>
      <cdr:x>0.7677</cdr:x>
      <cdr:y>0.43954</cdr:y>
    </cdr:to>
    <cdr:sp macro="" textlink="">
      <cdr:nvSpPr>
        <cdr:cNvPr id="9" name="Metin kutusu 1"/>
        <cdr:cNvSpPr txBox="1"/>
      </cdr:nvSpPr>
      <cdr:spPr>
        <a:xfrm xmlns:a="http://schemas.openxmlformats.org/drawingml/2006/main" rot="18354600">
          <a:off x="4328530" y="1434917"/>
          <a:ext cx="482600" cy="22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/>
            <a:t>2013</a:t>
          </a:r>
          <a:endParaRPr lang="tr-TR" sz="1100" b="1" dirty="0"/>
        </a:p>
      </cdr:txBody>
    </cdr:sp>
  </cdr:relSizeAnchor>
  <cdr:relSizeAnchor xmlns:cdr="http://schemas.openxmlformats.org/drawingml/2006/chartDrawing">
    <cdr:from>
      <cdr:x>0.66214</cdr:x>
      <cdr:y>0.32079</cdr:y>
    </cdr:from>
    <cdr:to>
      <cdr:x>0.69825</cdr:x>
      <cdr:y>0.43954</cdr:y>
    </cdr:to>
    <cdr:sp macro="" textlink="">
      <cdr:nvSpPr>
        <cdr:cNvPr id="10" name="Metin kutusu 1"/>
        <cdr:cNvSpPr txBox="1"/>
      </cdr:nvSpPr>
      <cdr:spPr>
        <a:xfrm xmlns:a="http://schemas.openxmlformats.org/drawingml/2006/main" rot="18354600">
          <a:off x="3905194" y="1434918"/>
          <a:ext cx="482600" cy="22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/>
            <a:t>2012</a:t>
          </a:r>
          <a:endParaRPr lang="tr-TR" sz="1100" b="1" dirty="0"/>
        </a:p>
      </cdr:txBody>
    </cdr:sp>
  </cdr:relSizeAnchor>
  <cdr:relSizeAnchor xmlns:cdr="http://schemas.openxmlformats.org/drawingml/2006/chartDrawing">
    <cdr:from>
      <cdr:x>0.8052</cdr:x>
      <cdr:y>0.32079</cdr:y>
    </cdr:from>
    <cdr:to>
      <cdr:x>0.84131</cdr:x>
      <cdr:y>0.43954</cdr:y>
    </cdr:to>
    <cdr:sp macro="" textlink="">
      <cdr:nvSpPr>
        <cdr:cNvPr id="11" name="Metin kutusu 1"/>
        <cdr:cNvSpPr txBox="1"/>
      </cdr:nvSpPr>
      <cdr:spPr>
        <a:xfrm xmlns:a="http://schemas.openxmlformats.org/drawingml/2006/main" rot="18354600">
          <a:off x="4777261" y="1434919"/>
          <a:ext cx="482600" cy="2201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r-TR" b="1" dirty="0" smtClean="0"/>
            <a:t>2014</a:t>
          </a:r>
          <a:endParaRPr lang="tr-TR" sz="11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0.03125</cdr:x>
      <cdr:y>0.8357</cdr:y>
    </cdr:from>
    <cdr:to>
      <cdr:x>0.09</cdr:x>
      <cdr:y>0.8657</cdr:y>
    </cdr:to>
    <cdr:sp macro="" textlink="">
      <cdr:nvSpPr>
        <cdr:cNvPr id="3" name="Metin kutusu 2"/>
        <cdr:cNvSpPr txBox="1"/>
      </cdr:nvSpPr>
      <cdr:spPr>
        <a:xfrm xmlns:a="http://schemas.openxmlformats.org/drawingml/2006/main">
          <a:off x="190500" y="3396297"/>
          <a:ext cx="358140" cy="1219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tr-T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F48DD-622F-0547-80DE-2433F009E4FE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1312C-6CEC-2448-824E-F4470C0162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171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311EE-DC6F-5041-8847-30FED6AEEC67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4CDD5-283B-1942-B554-72DAF5D0E5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382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DFDE-D1FE-CD4A-A61A-55D406A6962F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67577"/>
      </p:ext>
    </p:extLst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3E72-1732-8F4E-B593-8980A8EB3919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46910"/>
      </p:ext>
    </p:extLst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2AEFF-F44C-8A4B-8EFB-5AB0A29893A5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8992"/>
      </p:ext>
    </p:extLst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E8FAA-7CE2-754C-9530-1DE5671152CE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09605"/>
      </p:ext>
    </p:extLst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B8968-4D9A-354B-98A6-71BCEE83933A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30323"/>
      </p:ext>
    </p:extLst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693E4-4FE0-F14B-A1C6-74CDCD5B0689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04468"/>
      </p:ext>
    </p:extLst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8A456-0F63-B949-8EA8-DCB06E5DAEB8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48010"/>
      </p:ext>
    </p:extLst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84C0-FE3A-084F-9691-E87EA06B4860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59840"/>
      </p:ext>
    </p:extLst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DCA54-626F-8544-9250-21441021498D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14143"/>
      </p:ext>
    </p:extLst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24934-CB2E-084C-B9BA-40AEF0015D0E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5904"/>
      </p:ext>
    </p:extLst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10BE-36F4-6D40-9009-3409DDECFEB8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27330"/>
      </p:ext>
    </p:extLst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-01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67B5E-557E-E246-B04E-3DCF1F2C0F9A}" type="datetime1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29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1">
                <a:solidFill>
                  <a:srgbClr val="000090"/>
                </a:solidFill>
                <a:latin typeface="Tahoma"/>
                <a:cs typeface="Tahoma"/>
              </a:defRPr>
            </a:lvl1pPr>
          </a:lstStyle>
          <a:p>
            <a:fld id="{F32F234C-CB72-684B-BB6F-D3603B6196B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Resim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51" y="6040190"/>
            <a:ext cx="2375939" cy="681285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2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zemin_kapak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7" y="5162262"/>
            <a:ext cx="3146531" cy="9022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01" y="1628264"/>
            <a:ext cx="52318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i="1" dirty="0">
                <a:solidFill>
                  <a:srgbClr val="45BE34"/>
                </a:solidFill>
                <a:latin typeface="Trebuchet MS"/>
                <a:cs typeface="Trebuchet MS"/>
              </a:rPr>
              <a:t>Karayolları Motorlu Araçlar Zorunlu </a:t>
            </a:r>
            <a:br>
              <a:rPr lang="tr-TR" sz="4000" b="1" i="1" dirty="0">
                <a:solidFill>
                  <a:srgbClr val="45BE34"/>
                </a:solidFill>
                <a:latin typeface="Trebuchet MS"/>
                <a:cs typeface="Trebuchet MS"/>
              </a:rPr>
            </a:br>
            <a:r>
              <a:rPr lang="tr-TR" sz="4000" b="1" i="1" dirty="0">
                <a:solidFill>
                  <a:srgbClr val="45BE34"/>
                </a:solidFill>
                <a:latin typeface="Trebuchet MS"/>
                <a:cs typeface="Trebuchet MS"/>
              </a:rPr>
              <a:t>Mali Sorumluluk (Trafik) Sigortası</a:t>
            </a:r>
          </a:p>
        </p:txBody>
      </p:sp>
      <p:sp>
        <p:nvSpPr>
          <p:cNvPr id="3" name="Metin kutusu 2"/>
          <p:cNvSpPr txBox="1"/>
          <p:nvPr/>
        </p:nvSpPr>
        <p:spPr>
          <a:xfrm>
            <a:off x="963530" y="4394888"/>
            <a:ext cx="1577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</a:rPr>
              <a:t>5 Ocak 2016</a:t>
            </a:r>
            <a:endParaRPr lang="tr-T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10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29555" y="54095"/>
            <a:ext cx="8150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Trafik Sigortası Primleri Neden Yükseliyor?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Neden Bu Dönemdeki Prim Artışları Daha Yüksek?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graphicFrame>
        <p:nvGraphicFramePr>
          <p:cNvPr id="2" name="Grafik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9954357"/>
              </p:ext>
            </p:extLst>
          </p:nvPr>
        </p:nvGraphicFramePr>
        <p:xfrm>
          <a:off x="1041399" y="1349375"/>
          <a:ext cx="7018867" cy="409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Başlık 1"/>
          <p:cNvSpPr txBox="1">
            <a:spLocks/>
          </p:cNvSpPr>
          <p:nvPr/>
        </p:nvSpPr>
        <p:spPr>
          <a:xfrm>
            <a:off x="0" y="589783"/>
            <a:ext cx="9144000" cy="102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70C0"/>
              </a:buClr>
              <a:buSzPct val="140000"/>
            </a:pPr>
            <a:r>
              <a:rPr lang="tr-TR" sz="1700" b="1" i="1" dirty="0" smtClean="0">
                <a:solidFill>
                  <a:srgbClr val="000090"/>
                </a:solidFill>
                <a:latin typeface="Trebuchet MS"/>
                <a:cs typeface="Trebuchet MS"/>
              </a:rPr>
              <a:t>HAYAT DIŞI SİGORTA ŞİRKETLERİNİN ÖZSERMAYELERİ VE BİLANÇO KARI</a:t>
            </a:r>
            <a:endParaRPr lang="tr-TR" sz="1700" b="1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5252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 descr="zemin_kapak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01" y="2780383"/>
            <a:ext cx="5231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i="1" dirty="0" smtClean="0">
                <a:solidFill>
                  <a:srgbClr val="45BE34"/>
                </a:solidFill>
                <a:latin typeface="Trebuchet MS"/>
                <a:cs typeface="Trebuchet MS"/>
              </a:rPr>
              <a:t>Zararın Sebepleri</a:t>
            </a:r>
            <a:endParaRPr lang="tr-TR" sz="3000" b="1" i="1" dirty="0">
              <a:solidFill>
                <a:srgbClr val="45BE34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1388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12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29555" y="54095"/>
            <a:ext cx="8150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Zararın Sebepleri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Trafik Poliçesinin Kapsadığı Teminatlar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7" name="Dikdörtgen 1"/>
          <p:cNvSpPr/>
          <p:nvPr/>
        </p:nvSpPr>
        <p:spPr>
          <a:xfrm>
            <a:off x="1295855" y="1597476"/>
            <a:ext cx="696755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471AD"/>
              </a:buClr>
              <a:buSzPct val="140000"/>
              <a:buFont typeface="Arial"/>
              <a:buChar char="•"/>
            </a:pPr>
            <a:r>
              <a:rPr lang="tr-TR" sz="16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Trafik sigortası kapsamında;</a:t>
            </a:r>
          </a:p>
          <a:p>
            <a:pPr marL="285750" indent="-285750">
              <a:buClr>
                <a:srgbClr val="2471AD"/>
              </a:buClr>
              <a:buSzPct val="140000"/>
              <a:buFont typeface="Arial"/>
              <a:buChar char="•"/>
            </a:pPr>
            <a:endParaRPr lang="tr-TR" sz="16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742950" lvl="1" indent="-285750">
              <a:buClr>
                <a:srgbClr val="2471AD"/>
              </a:buClr>
              <a:buSzPct val="140000"/>
              <a:buFont typeface="Arial"/>
              <a:buChar char="•"/>
            </a:pPr>
            <a:r>
              <a:rPr lang="tr-TR" sz="16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Maddi </a:t>
            </a:r>
          </a:p>
          <a:p>
            <a:pPr marL="742950" lvl="1" indent="-285750">
              <a:buClr>
                <a:srgbClr val="2471AD"/>
              </a:buClr>
              <a:buSzPct val="140000"/>
              <a:buFont typeface="Arial"/>
              <a:buChar char="•"/>
            </a:pPr>
            <a:endParaRPr lang="tr-TR" sz="16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742950" lvl="1" indent="-285750">
              <a:buClr>
                <a:srgbClr val="2471AD"/>
              </a:buClr>
              <a:buSzPct val="140000"/>
              <a:buFont typeface="Arial"/>
              <a:buChar char="•"/>
            </a:pPr>
            <a:r>
              <a:rPr lang="tr-TR" sz="16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Tedavi</a:t>
            </a:r>
          </a:p>
          <a:p>
            <a:pPr marL="742950" lvl="1" indent="-285750">
              <a:buClr>
                <a:srgbClr val="2471AD"/>
              </a:buClr>
              <a:buSzPct val="140000"/>
              <a:buFont typeface="Arial"/>
              <a:buChar char="•"/>
            </a:pPr>
            <a:endParaRPr lang="tr-TR" sz="16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742950" lvl="1" indent="-285750">
              <a:buClr>
                <a:srgbClr val="2471AD"/>
              </a:buClr>
              <a:buSzPct val="140000"/>
              <a:buFont typeface="Arial"/>
              <a:buChar char="•"/>
            </a:pPr>
            <a:r>
              <a:rPr lang="tr-TR" sz="16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Sürekli sakatlık ve destekten yoksun kalma</a:t>
            </a:r>
          </a:p>
          <a:p>
            <a:pPr lvl="1">
              <a:buClr>
                <a:srgbClr val="2471AD"/>
              </a:buClr>
              <a:buSzPct val="140000"/>
            </a:pPr>
            <a:r>
              <a:rPr lang="tr-TR" sz="16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Teminatları sunulmaktadır.</a:t>
            </a:r>
          </a:p>
          <a:p>
            <a:pPr lvl="1">
              <a:buClr>
                <a:srgbClr val="2471AD"/>
              </a:buClr>
              <a:buSzPct val="140000"/>
            </a:pPr>
            <a:endParaRPr lang="tr-TR" sz="16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>
              <a:buClr>
                <a:srgbClr val="2471AD"/>
              </a:buClr>
              <a:buSzPct val="140000"/>
            </a:pPr>
            <a:r>
              <a:rPr lang="tr-TR" sz="16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Tedavi </a:t>
            </a:r>
            <a:r>
              <a:rPr lang="tr-TR" sz="1600" i="1" dirty="0">
                <a:solidFill>
                  <a:srgbClr val="000090"/>
                </a:solidFill>
                <a:latin typeface="Trebuchet MS"/>
                <a:cs typeface="Trebuchet MS"/>
              </a:rPr>
              <a:t>giderleri 2918 Sayılı Trafik Kanunu’nda yapılan değişiklikle SGK tarafından ödenmektedir</a:t>
            </a:r>
            <a:r>
              <a:rPr lang="tr-TR" sz="16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.</a:t>
            </a:r>
            <a:endParaRPr lang="tr-TR" sz="16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373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13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994173" y="0"/>
            <a:ext cx="56258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Zararın </a:t>
            </a:r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Sebepleri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Zarara </a:t>
            </a:r>
            <a:r>
              <a:rPr lang="tr-TR" b="1" i="1" dirty="0">
                <a:solidFill>
                  <a:schemeClr val="bg1"/>
                </a:solidFill>
                <a:latin typeface="Trebuchet MS"/>
                <a:cs typeface="Trebuchet MS"/>
              </a:rPr>
              <a:t>Neden Olan Unsurlar</a:t>
            </a: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226034" y="1851040"/>
            <a:ext cx="6899574" cy="2744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2000" i="1" dirty="0">
                <a:solidFill>
                  <a:srgbClr val="000090"/>
                </a:solidFill>
                <a:latin typeface="Trebuchet MS"/>
                <a:cs typeface="Trebuchet MS"/>
              </a:rPr>
              <a:t>Teminat tanımlarında netlik olmaması nedeniyle </a:t>
            </a: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farklı yorumların oluşması.</a:t>
            </a:r>
            <a:endParaRPr lang="tr-TR" sz="20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20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2000" i="1" dirty="0">
                <a:solidFill>
                  <a:srgbClr val="000090"/>
                </a:solidFill>
                <a:latin typeface="Trebuchet MS"/>
                <a:cs typeface="Trebuchet MS"/>
              </a:rPr>
              <a:t>Hesaplamalarda standartların olmaması.</a:t>
            </a: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20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2000" i="1" dirty="0">
                <a:solidFill>
                  <a:srgbClr val="000090"/>
                </a:solidFill>
                <a:latin typeface="Trebuchet MS"/>
                <a:cs typeface="Trebuchet MS"/>
              </a:rPr>
              <a:t>Döviz kurundaki aşırı dalgalanma ve bunun bir sonucu olarak yedek parça maliyetlerindeki kontrol edilemeyen artışlar</a:t>
            </a: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.</a:t>
            </a: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20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Geriye dönük uygulanan yargı kararları</a:t>
            </a:r>
            <a:endParaRPr lang="tr-TR" sz="20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8683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14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249251" y="98341"/>
            <a:ext cx="86741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Zararın Sebepleri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Gerçekleşen Bedeni Hasarların Gerçekleşen Toplam Hasar İçindeki Payı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72" name="Başlık 1"/>
          <p:cNvSpPr txBox="1">
            <a:spLocks/>
          </p:cNvSpPr>
          <p:nvPr/>
        </p:nvSpPr>
        <p:spPr>
          <a:xfrm>
            <a:off x="0" y="914770"/>
            <a:ext cx="9144000" cy="102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70C0"/>
              </a:buClr>
              <a:buSzPct val="140000"/>
            </a:pPr>
            <a:r>
              <a:rPr lang="tr-TR" sz="17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Bedeni hasarların ödenen toplam tazminat içerisindeki payı son yıllarda hızla artmıştır.</a:t>
            </a:r>
            <a:endParaRPr lang="tr-TR" sz="17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2" name="Grafik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4085152"/>
              </p:ext>
            </p:extLst>
          </p:nvPr>
        </p:nvGraphicFramePr>
        <p:xfrm>
          <a:off x="-103031" y="1725556"/>
          <a:ext cx="8886423" cy="3760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0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15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72" name="Başlık 1"/>
          <p:cNvSpPr txBox="1">
            <a:spLocks/>
          </p:cNvSpPr>
          <p:nvPr/>
        </p:nvSpPr>
        <p:spPr>
          <a:xfrm>
            <a:off x="883005" y="905099"/>
            <a:ext cx="7666022" cy="1085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70C0"/>
              </a:buClr>
              <a:buSzPct val="140000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Son 4 yılda ortalama bedeni hasar </a:t>
            </a:r>
            <a:r>
              <a:rPr lang="tr-TR" sz="1800" i="1" smtClean="0">
                <a:solidFill>
                  <a:srgbClr val="000090"/>
                </a:solidFill>
                <a:latin typeface="Trebuchet MS"/>
                <a:cs typeface="Trebuchet MS"/>
              </a:rPr>
              <a:t>tutarı %311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, maddi hasar </a:t>
            </a:r>
            <a:r>
              <a:rPr lang="tr-TR" sz="1800" i="1" smtClean="0">
                <a:solidFill>
                  <a:srgbClr val="000090"/>
                </a:solidFill>
                <a:latin typeface="Trebuchet MS"/>
                <a:cs typeface="Trebuchet MS"/>
              </a:rPr>
              <a:t>tutarı %36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artarken ortalama Trafik sigortası </a:t>
            </a:r>
            <a:r>
              <a:rPr lang="tr-TR" sz="1800" i="1" smtClean="0">
                <a:solidFill>
                  <a:srgbClr val="000090"/>
                </a:solidFill>
                <a:latin typeface="Trebuchet MS"/>
                <a:cs typeface="Trebuchet MS"/>
              </a:rPr>
              <a:t>primi %54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artmıştır. 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" name="Grafik 6"/>
          <p:cNvGraphicFramePr>
            <a:graphicFrameLocks/>
          </p:cNvGraphicFramePr>
          <p:nvPr>
            <p:extLst/>
          </p:nvPr>
        </p:nvGraphicFramePr>
        <p:xfrm>
          <a:off x="1403797" y="1889763"/>
          <a:ext cx="6143223" cy="359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30"/>
          <p:cNvSpPr txBox="1"/>
          <p:nvPr/>
        </p:nvSpPr>
        <p:spPr>
          <a:xfrm>
            <a:off x="1403797" y="104880"/>
            <a:ext cx="341010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Zararın Sebepleri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Hasar Tutar Artışı/Prim Artışı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0898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 descr="zemin_kapak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01" y="2780383"/>
            <a:ext cx="523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i="1" dirty="0" smtClean="0">
                <a:solidFill>
                  <a:srgbClr val="45BE34"/>
                </a:solidFill>
                <a:latin typeface="Trebuchet MS"/>
                <a:cs typeface="Trebuchet MS"/>
              </a:rPr>
              <a:t>Trafik Sigortası Primleri Gerçekten Yüksek mi?</a:t>
            </a:r>
            <a:endParaRPr lang="tr-TR" sz="3000" b="1" i="1" dirty="0">
              <a:solidFill>
                <a:srgbClr val="45BE34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71772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17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08768" y="60100"/>
            <a:ext cx="8150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Trebuchet MS"/>
                <a:cs typeface="Trebuchet MS"/>
              </a:rPr>
              <a:t>T</a:t>
            </a:r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rafik Sigortası Primleri Gerçekten Yüksek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Trafik Poliçesinin Kapsadığı Teminatlar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7" name="Dikdörtgen 1"/>
          <p:cNvSpPr/>
          <p:nvPr/>
        </p:nvSpPr>
        <p:spPr>
          <a:xfrm>
            <a:off x="1295855" y="1052885"/>
            <a:ext cx="69675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471AD"/>
              </a:buClr>
              <a:buSzPct val="140000"/>
            </a:pPr>
            <a:r>
              <a:rPr lang="tr-TR" sz="1600" i="1" dirty="0">
                <a:solidFill>
                  <a:srgbClr val="000090"/>
                </a:solidFill>
                <a:latin typeface="Trebuchet MS"/>
                <a:cs typeface="Trebuchet MS"/>
              </a:rPr>
              <a:t>Motorlu Araç İşletenleri İçin 01/01/2016 Tarihinden</a:t>
            </a:r>
          </a:p>
          <a:p>
            <a:pPr algn="ctr">
              <a:buClr>
                <a:srgbClr val="2471AD"/>
              </a:buClr>
              <a:buSzPct val="140000"/>
            </a:pPr>
            <a:r>
              <a:rPr lang="tr-TR" sz="1600" i="1" dirty="0">
                <a:solidFill>
                  <a:srgbClr val="000090"/>
                </a:solidFill>
                <a:latin typeface="Trebuchet MS"/>
                <a:cs typeface="Trebuchet MS"/>
              </a:rPr>
              <a:t>İtibaren Uygulanacak Asgari Sigorta Teminatları</a:t>
            </a: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108768" y="1836231"/>
          <a:ext cx="7213966" cy="301709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303547"/>
                <a:gridCol w="756349"/>
                <a:gridCol w="837955"/>
                <a:gridCol w="837955"/>
                <a:gridCol w="757675"/>
                <a:gridCol w="846581"/>
                <a:gridCol w="846581"/>
                <a:gridCol w="27323"/>
              </a:tblGrid>
              <a:tr h="36404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rebuchet MS" panose="020B0603020202020204" pitchFamily="34" charset="0"/>
                        </a:rPr>
                        <a:t>Araç Grubu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rebuchet MS" panose="020B0603020202020204" pitchFamily="34" charset="0"/>
                        </a:rPr>
                        <a:t>Teminatlar (TL)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2883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rebuchet MS" panose="020B0603020202020204" pitchFamily="34" charset="0"/>
                        </a:rPr>
                        <a:t>A-Sağlık Gideri</a:t>
                      </a:r>
                      <a:endParaRPr lang="tr-TR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rebuchet MS" panose="020B0603020202020204" pitchFamily="34" charset="0"/>
                        </a:rPr>
                        <a:t>B-Sakatlanma ve Ölüm</a:t>
                      </a:r>
                      <a:endParaRPr lang="tr-TR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rebuchet MS" panose="020B0603020202020204" pitchFamily="34" charset="0"/>
                        </a:rPr>
                        <a:t>C-Maddi</a:t>
                      </a:r>
                      <a:endParaRPr lang="tr-TR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3640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rebuchet MS" panose="020B0603020202020204" pitchFamily="34" charset="0"/>
                        </a:rPr>
                        <a:t>Kişi Başına</a:t>
                      </a:r>
                      <a:endParaRPr lang="tr-TR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rebuchet MS" panose="020B0603020202020204" pitchFamily="34" charset="0"/>
                        </a:rPr>
                        <a:t>Kaza Başına</a:t>
                      </a:r>
                      <a:endParaRPr lang="tr-TR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rebuchet MS" panose="020B0603020202020204" pitchFamily="34" charset="0"/>
                        </a:rPr>
                        <a:t>Kişi Başına</a:t>
                      </a:r>
                      <a:endParaRPr lang="tr-TR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rebuchet MS" panose="020B0603020202020204" pitchFamily="34" charset="0"/>
                        </a:rPr>
                        <a:t>Kaza Başına</a:t>
                      </a:r>
                      <a:endParaRPr lang="tr-TR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rebuchet MS" panose="020B0603020202020204" pitchFamily="34" charset="0"/>
                        </a:rPr>
                        <a:t>Araç Başına</a:t>
                      </a:r>
                      <a:endParaRPr lang="tr-TR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b="1" dirty="0">
                          <a:effectLst/>
                          <a:latin typeface="Trebuchet MS" panose="020B0603020202020204" pitchFamily="34" charset="0"/>
                        </a:rPr>
                        <a:t> Kaza Başına</a:t>
                      </a:r>
                      <a:endParaRPr lang="tr-TR" sz="1100" b="1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51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u="sng" dirty="0">
                          <a:effectLst/>
                          <a:latin typeface="Trebuchet MS" panose="020B0603020202020204" pitchFamily="34" charset="0"/>
                        </a:rPr>
                        <a:t>İnsan Taşımada Kullanılan Motorlu Araçlar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Trebuchet MS" panose="020B0603020202020204" pitchFamily="34" charset="0"/>
                        </a:rPr>
                        <a:t>310.000</a:t>
                      </a:r>
                      <a:endParaRPr lang="tr-TR" sz="11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Trebuchet MS" panose="020B0603020202020204" pitchFamily="34" charset="0"/>
                        </a:rPr>
                        <a:t>1.550.000</a:t>
                      </a:r>
                      <a:endParaRPr lang="tr-TR" sz="11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Trebuchet MS" panose="020B0603020202020204" pitchFamily="34" charset="0"/>
                        </a:rPr>
                        <a:t>310.000</a:t>
                      </a:r>
                      <a:endParaRPr lang="tr-TR" sz="11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Trebuchet MS" panose="020B0603020202020204" pitchFamily="34" charset="0"/>
                        </a:rPr>
                        <a:t>1.550.000</a:t>
                      </a:r>
                      <a:endParaRPr lang="tr-TR" sz="11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Trebuchet MS" panose="020B0603020202020204" pitchFamily="34" charset="0"/>
                        </a:rPr>
                        <a:t>31.000</a:t>
                      </a:r>
                      <a:endParaRPr lang="tr-TR" sz="11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Trebuchet MS" panose="020B0603020202020204" pitchFamily="34" charset="0"/>
                        </a:rPr>
                        <a:t>62.000</a:t>
                      </a:r>
                      <a:endParaRPr lang="tr-TR" sz="11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956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u="sng" dirty="0">
                          <a:effectLst/>
                          <a:latin typeface="Trebuchet MS" panose="020B0603020202020204" pitchFamily="34" charset="0"/>
                        </a:rPr>
                        <a:t>Eşya Taşımada Kullanılan Motorlu Araçlar ,Römork ile İş Makineleri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Trebuchet MS" panose="020B0603020202020204" pitchFamily="34" charset="0"/>
                        </a:rPr>
                        <a:t>3.100.000</a:t>
                      </a:r>
                      <a:endParaRPr lang="tr-TR" sz="11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Trebuchet MS" panose="020B0603020202020204" pitchFamily="34" charset="0"/>
                        </a:rPr>
                        <a:t>3.100.000</a:t>
                      </a:r>
                      <a:endParaRPr lang="tr-TR" sz="11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4763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u="sng" dirty="0">
                          <a:effectLst/>
                          <a:latin typeface="Trebuchet MS" panose="020B0603020202020204" pitchFamily="34" charset="0"/>
                        </a:rPr>
                        <a:t>Tarım Araçları ile Özel Amaçlı Araçlar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Trebuchet MS" panose="020B0603020202020204" pitchFamily="34" charset="0"/>
                        </a:rPr>
                        <a:t>1.550.000</a:t>
                      </a:r>
                      <a:endParaRPr lang="tr-TR" sz="11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b="0" dirty="0">
                          <a:effectLst/>
                          <a:latin typeface="Trebuchet MS" panose="020B0603020202020204" pitchFamily="34" charset="0"/>
                        </a:rPr>
                        <a:t>1.550.000</a:t>
                      </a:r>
                      <a:endParaRPr lang="tr-TR" sz="1100" b="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842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000" u="sng" dirty="0">
                          <a:effectLst/>
                          <a:latin typeface="Trebuchet MS" panose="020B0603020202020204" pitchFamily="34" charset="0"/>
                        </a:rPr>
                        <a:t>Motosiklet ve yük motosikleti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  <a:latin typeface="Trebuchet MS" panose="020B0603020202020204" pitchFamily="34" charset="0"/>
                        </a:rPr>
                        <a:t>930.000</a:t>
                      </a:r>
                      <a:endParaRPr lang="tr-TR" sz="110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Trebuchet MS" panose="020B0603020202020204" pitchFamily="34" charset="0"/>
                        </a:rPr>
                        <a:t>930.000</a:t>
                      </a:r>
                      <a:endParaRPr lang="tr-TR" sz="1100" dirty="0">
                        <a:effectLst/>
                        <a:latin typeface="Trebuchet MS" panose="020B0603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endParaRPr lang="tr-TR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21842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endParaRPr lang="tr-T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3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18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2660" y="89819"/>
            <a:ext cx="81192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Gerçekten Yüksek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Örnek Hasar Dosyaları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5094652" y="2602654"/>
          <a:ext cx="3911046" cy="1559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34595"/>
                <a:gridCol w="1450872"/>
                <a:gridCol w="12255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Kaza Tarihi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Ödenen Hasar</a:t>
                      </a:r>
                    </a:p>
                    <a:p>
                      <a:pPr algn="ctr"/>
                      <a:r>
                        <a:rPr lang="tr-TR" dirty="0" smtClean="0"/>
                        <a:t>(Maddi+ Bedeni</a:t>
                      </a:r>
                      <a:r>
                        <a:rPr lang="tr-TR" baseline="0" dirty="0" smtClean="0"/>
                        <a:t> </a:t>
                      </a:r>
                      <a:r>
                        <a:rPr lang="tr-TR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Poliçe Primi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13.04.2014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1.424.416 TL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 524.42 TL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26095" t="73759" r="60572" b="10329"/>
          <a:stretch/>
        </p:blipFill>
        <p:spPr>
          <a:xfrm>
            <a:off x="225455" y="1697447"/>
            <a:ext cx="4787363" cy="3094686"/>
          </a:xfrm>
          <a:prstGeom prst="rect">
            <a:avLst/>
          </a:prstGeom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225455" y="1166236"/>
            <a:ext cx="1323945" cy="580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70C0"/>
              </a:buClr>
              <a:buSzPct val="140000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Otomobil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7636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19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2660" y="89819"/>
            <a:ext cx="81192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Gerçekten Yüksek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Örnek Hasar Dosyaları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5094652" y="2602654"/>
          <a:ext cx="3911046" cy="1285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34595"/>
                <a:gridCol w="1450872"/>
                <a:gridCol w="12255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Kaza Tarihi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Ödenen Hasar</a:t>
                      </a:r>
                    </a:p>
                    <a:p>
                      <a:pPr algn="ctr"/>
                      <a:r>
                        <a:rPr lang="tr-TR" dirty="0" smtClean="0"/>
                        <a:t>(Bedeni)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Poliçe Primi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12.07.2015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377.106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1.266 TL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Başlık 1"/>
          <p:cNvSpPr txBox="1">
            <a:spLocks/>
          </p:cNvSpPr>
          <p:nvPr/>
        </p:nvSpPr>
        <p:spPr>
          <a:xfrm>
            <a:off x="383993" y="1442434"/>
            <a:ext cx="1323945" cy="580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70C0"/>
              </a:buClr>
              <a:buSzPct val="140000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Taksi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993" y="2022496"/>
            <a:ext cx="4486233" cy="23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2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47760" y="210725"/>
            <a:ext cx="562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İçerik</a:t>
            </a:r>
            <a:endParaRPr lang="tr-TR" sz="2800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062834" y="1979383"/>
            <a:ext cx="7138111" cy="24638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Genel Veriler</a:t>
            </a: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Trafik Sigortası Primleri Neden Yükseliyor?</a:t>
            </a: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2000" i="1" dirty="0">
                <a:solidFill>
                  <a:srgbClr val="000090"/>
                </a:solidFill>
                <a:latin typeface="Trebuchet MS"/>
                <a:cs typeface="Trebuchet MS"/>
              </a:rPr>
              <a:t>Zararın Sebepleri</a:t>
            </a: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Trafik Sigortası Primleri Gerçekten Yüksek </a:t>
            </a:r>
            <a:r>
              <a:rPr lang="tr-TR" sz="2000" i="1" dirty="0">
                <a:solidFill>
                  <a:srgbClr val="000090"/>
                </a:solidFill>
                <a:latin typeface="Trebuchet MS"/>
                <a:cs typeface="Trebuchet MS"/>
              </a:rPr>
              <a:t>mi? </a:t>
            </a:r>
            <a:endParaRPr lang="tr-TR" sz="20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Sonuç ve Çözüm Önerileri</a:t>
            </a:r>
          </a:p>
        </p:txBody>
      </p:sp>
    </p:spTree>
    <p:extLst>
      <p:ext uri="{BB962C8B-B14F-4D97-AF65-F5344CB8AC3E}">
        <p14:creationId xmlns:p14="http://schemas.microsoft.com/office/powerpoint/2010/main" val="32526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20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2660" y="89819"/>
            <a:ext cx="81192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Gerçekten Yüksek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Örnek Hasar Dosyaları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5249332" y="2602654"/>
          <a:ext cx="3674532" cy="1285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24844"/>
                <a:gridCol w="1224844"/>
                <a:gridCol w="12248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Kaza Tarihi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Ödenen Hasar</a:t>
                      </a:r>
                    </a:p>
                    <a:p>
                      <a:pPr algn="ctr"/>
                      <a:r>
                        <a:rPr lang="tr-TR" dirty="0" smtClean="0"/>
                        <a:t>(Bedeni)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Poliçe Primi</a:t>
                      </a:r>
                      <a:endParaRPr lang="tr-T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30.10.2014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701.225 TL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304 TL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28247" t="42971" r="44943" b="27051"/>
          <a:stretch/>
        </p:blipFill>
        <p:spPr>
          <a:xfrm>
            <a:off x="247468" y="1932093"/>
            <a:ext cx="4902926" cy="2969623"/>
          </a:xfrm>
          <a:prstGeom prst="rect">
            <a:avLst/>
          </a:prstGeom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247468" y="1352031"/>
            <a:ext cx="1323945" cy="580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70C0"/>
              </a:buClr>
              <a:buSzPct val="140000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Minibüs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2371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21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2660" y="89819"/>
            <a:ext cx="81192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Gerçekten Yüksek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Örnek Hasar Dosyaları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4970618" y="2824321"/>
          <a:ext cx="3875631" cy="15595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91877"/>
                <a:gridCol w="1415415"/>
                <a:gridCol w="116833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Kaza Tarihi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Ödenen Hasar</a:t>
                      </a:r>
                    </a:p>
                    <a:p>
                      <a:pPr algn="ctr"/>
                      <a:r>
                        <a:rPr lang="tr-TR" dirty="0" smtClean="0"/>
                        <a:t>(Maddi+</a:t>
                      </a:r>
                    </a:p>
                    <a:p>
                      <a:pPr algn="ctr"/>
                      <a:r>
                        <a:rPr lang="tr-TR" dirty="0" smtClean="0"/>
                        <a:t>Bedeni)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Poliçe Primi</a:t>
                      </a:r>
                      <a:endParaRPr lang="tr-T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26.02.2015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1.018.828 TL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536.40 TL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Resim 4" descr="Açıklama: http://webs.axasigorta.com.tr/WebsArc/WebsArc05/Epis/20150306/06032015213442_459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38" y="1744133"/>
            <a:ext cx="4588447" cy="347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aşlık 1"/>
          <p:cNvSpPr txBox="1">
            <a:spLocks/>
          </p:cNvSpPr>
          <p:nvPr/>
        </p:nvSpPr>
        <p:spPr>
          <a:xfrm>
            <a:off x="225455" y="1178840"/>
            <a:ext cx="1323945" cy="580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70C0"/>
              </a:buClr>
              <a:buSzPct val="140000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Otobüs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724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22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2660" y="89819"/>
            <a:ext cx="81192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Gerçekten Yüksek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Örnek Hasar Dosyaları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5249332" y="2602654"/>
          <a:ext cx="3674532" cy="12852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24844"/>
                <a:gridCol w="1224844"/>
                <a:gridCol w="12248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Kaza Tarihi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Ödenen Hasar</a:t>
                      </a:r>
                    </a:p>
                    <a:p>
                      <a:pPr algn="ctr"/>
                      <a:r>
                        <a:rPr lang="tr-TR" dirty="0" smtClean="0"/>
                        <a:t>(Bedeni)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Poliçe Primi</a:t>
                      </a:r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31.08.2014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383.000 TL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1.660 TL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Başlık 1"/>
          <p:cNvSpPr txBox="1">
            <a:spLocks/>
          </p:cNvSpPr>
          <p:nvPr/>
        </p:nvSpPr>
        <p:spPr>
          <a:xfrm>
            <a:off x="504855" y="1530737"/>
            <a:ext cx="1323945" cy="580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buClr>
                <a:srgbClr val="0070C0"/>
              </a:buClr>
              <a:buSzPct val="140000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Kamyon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pic>
        <p:nvPicPr>
          <p:cNvPr id="3074" name="Resim 5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29" y="2087563"/>
            <a:ext cx="4304771" cy="265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44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23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120462" y="138663"/>
            <a:ext cx="85515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Trafik Sigortası Primleri Gerçekten Yüksek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Türkiye- AB Trafik Sigortası Ortalama Prim Miktarları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74" y="1069370"/>
            <a:ext cx="7810500" cy="4821172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297769" y="4031087"/>
            <a:ext cx="425003" cy="131364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24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24790" y="135587"/>
            <a:ext cx="81192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Gerçekten Yüksek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Türkiye- AB Trafik Sigortası Hasar Frekansları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1047750"/>
            <a:ext cx="7762875" cy="47625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90918" y="1545465"/>
            <a:ext cx="579550" cy="39795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199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25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24790" y="135587"/>
            <a:ext cx="81192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Gerçekten Yüksek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Türkiye- AB Kıyaslaması (2013)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10" descr="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6"/>
          <a:stretch>
            <a:fillRect/>
          </a:stretch>
        </p:blipFill>
        <p:spPr>
          <a:xfrm>
            <a:off x="704259" y="2266683"/>
            <a:ext cx="7804337" cy="2009104"/>
          </a:xfrm>
          <a:prstGeom prst="rect">
            <a:avLst/>
          </a:prstGeom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791664"/>
              </p:ext>
            </p:extLst>
          </p:nvPr>
        </p:nvGraphicFramePr>
        <p:xfrm>
          <a:off x="1024790" y="2424929"/>
          <a:ext cx="7204809" cy="1569157"/>
        </p:xfrm>
        <a:graphic>
          <a:graphicData uri="http://schemas.openxmlformats.org/drawingml/2006/table">
            <a:tbl>
              <a:tblPr/>
              <a:tblGrid>
                <a:gridCol w="804257"/>
                <a:gridCol w="1776069"/>
                <a:gridCol w="1474473"/>
                <a:gridCol w="1742559"/>
                <a:gridCol w="1407451"/>
              </a:tblGrid>
              <a:tr h="749817">
                <a:tc>
                  <a:txBody>
                    <a:bodyPr/>
                    <a:lstStyle/>
                    <a:p>
                      <a:pPr algn="l" fontAlgn="b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Ortalama Frekans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Ortalama Prim (€)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Hasar/Prim Oranı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Bileşik </a:t>
                      </a:r>
                      <a:r>
                        <a:rPr lang="tr-TR" sz="14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Oran </a:t>
                      </a:r>
                    </a:p>
                    <a:p>
                      <a:pPr algn="ctr" fontAlgn="b"/>
                      <a:r>
                        <a:rPr lang="tr-TR" sz="14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(%)</a:t>
                      </a:r>
                      <a:endParaRPr lang="tr-TR" sz="14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0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Türkiye (2015/9)</a:t>
                      </a:r>
                      <a:endParaRPr lang="tr-TR" sz="14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9%</a:t>
                      </a:r>
                      <a:endParaRPr lang="tr-TR" sz="14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105</a:t>
                      </a:r>
                      <a:endParaRPr lang="tr-TR" sz="14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4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%133</a:t>
                      </a:r>
                      <a:endParaRPr lang="tr-TR" sz="14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n-ea"/>
                          <a:cs typeface="Trebuchet MS"/>
                        </a:rPr>
                        <a:t>%</a:t>
                      </a:r>
                      <a:r>
                        <a:rPr lang="tr-TR" sz="14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163</a:t>
                      </a:r>
                      <a:endParaRPr lang="tr-TR" sz="14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3095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AB(2013)</a:t>
                      </a:r>
                      <a:endParaRPr lang="tr-TR" sz="14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230</a:t>
                      </a:r>
                      <a:endParaRPr lang="tr-TR" sz="14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%80</a:t>
                      </a:r>
                      <a:endParaRPr lang="tr-TR" sz="14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%103</a:t>
                      </a:r>
                      <a:endParaRPr lang="tr-TR" sz="14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03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26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00501" y="90153"/>
            <a:ext cx="81192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Gerçekten Yüksek mi</a:t>
            </a:r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Türkiye-AB Kıyaslaması 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26486" y="2116061"/>
            <a:ext cx="7666022" cy="1085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70C0"/>
              </a:buClr>
              <a:buSzPct val="140000"/>
            </a:pPr>
            <a:endParaRPr lang="tr-TR" sz="18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>
              <a:buClr>
                <a:srgbClr val="0070C0"/>
              </a:buClr>
              <a:buSzPct val="140000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Türkiye, Avrupa’da ortalama trafik sigortası primi </a:t>
            </a:r>
            <a:r>
              <a:rPr lang="tr-TR" sz="2400" b="1" i="1" dirty="0" smtClean="0">
                <a:solidFill>
                  <a:srgbClr val="FF0000"/>
                </a:solidFill>
                <a:latin typeface="Trebuchet MS"/>
                <a:cs typeface="Trebuchet MS"/>
              </a:rPr>
              <a:t>en düşük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, hasar frekansı ise </a:t>
            </a:r>
            <a:r>
              <a:rPr lang="tr-TR" sz="2400" b="1" i="1" dirty="0" smtClean="0">
                <a:solidFill>
                  <a:srgbClr val="FF0000"/>
                </a:solidFill>
                <a:latin typeface="Trebuchet MS"/>
                <a:cs typeface="Trebuchet MS"/>
              </a:rPr>
              <a:t>en yüksek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ülkeler arasında yer almaktadır.</a:t>
            </a:r>
          </a:p>
          <a:p>
            <a:pPr>
              <a:buClr>
                <a:srgbClr val="0070C0"/>
              </a:buClr>
              <a:buSzPct val="140000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323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6"/>
          <a:stretch>
            <a:fillRect/>
          </a:stretch>
        </p:blipFill>
        <p:spPr>
          <a:xfrm>
            <a:off x="830948" y="1017224"/>
            <a:ext cx="7494111" cy="440143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27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55326" y="54095"/>
            <a:ext cx="252267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Genel Veriler 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Hasar Frekansı (%)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1936404" y="1502825"/>
          <a:ext cx="5503334" cy="3613770"/>
        </p:xfrm>
        <a:graphic>
          <a:graphicData uri="http://schemas.openxmlformats.org/drawingml/2006/table">
            <a:tbl>
              <a:tblPr>
                <a:tableStyleId>{D27102A9-8310-4765-A935-A1911B00CA55}</a:tableStyleId>
              </a:tblPr>
              <a:tblGrid>
                <a:gridCol w="2281870"/>
                <a:gridCol w="805366"/>
                <a:gridCol w="805366"/>
                <a:gridCol w="805366"/>
                <a:gridCol w="805366"/>
              </a:tblGrid>
              <a:tr h="196655">
                <a:tc rowSpan="2">
                  <a:txBody>
                    <a:bodyPr/>
                    <a:lstStyle/>
                    <a:p>
                      <a:pPr algn="l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Araç Grubu</a:t>
                      </a: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Özel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Tüzel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9665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Türkiye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İstanbul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Türkiye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İstanbul</a:t>
                      </a: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Otomobil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5,53</a:t>
                      </a:r>
                      <a:endParaRPr lang="tr-TR" sz="1400" b="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6,86</a:t>
                      </a:r>
                      <a:endParaRPr lang="tr-TR" sz="1400" b="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9,81</a:t>
                      </a:r>
                      <a:endParaRPr lang="tr-TR" sz="1400" b="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11,01</a:t>
                      </a:r>
                      <a:endParaRPr lang="tr-TR" sz="1400" b="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Taksi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23,71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47,29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2,58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0,00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Minibüs (10-17 Koltuk)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10,13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23,92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11,91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18,95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Otobüs (18-30 Koltuk)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16,15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25,76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19,94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34,11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Otobüs (31 ve Üstü Koltuk)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17,35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24,41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28,31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29,36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7,37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12,06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15,10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20,66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12,49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21,74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19,38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40,57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</a:tr>
              <a:tr h="396000">
                <a:tc>
                  <a:txBody>
                    <a:bodyPr/>
                    <a:lstStyle/>
                    <a:p>
                      <a:pPr algn="l" fontAlgn="b"/>
                      <a:r>
                        <a:rPr lang="tr-TR" sz="14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Çekici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19,84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36,64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20,29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32,50</a:t>
                      </a:r>
                      <a:endParaRPr lang="tr-TR" sz="1400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481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28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021845" y="115910"/>
            <a:ext cx="81192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Gerçekten Yüksek mi</a:t>
            </a:r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?</a:t>
            </a:r>
          </a:p>
          <a:p>
            <a:r>
              <a:rPr lang="tr-TR" b="1" i="1" dirty="0">
                <a:solidFill>
                  <a:schemeClr val="bg1"/>
                </a:solidFill>
                <a:latin typeface="Trebuchet MS"/>
                <a:cs typeface="Trebuchet MS"/>
              </a:rPr>
              <a:t>İstanbul </a:t>
            </a:r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İli </a:t>
            </a:r>
            <a:r>
              <a:rPr lang="tr-TR" b="1" i="1" dirty="0">
                <a:solidFill>
                  <a:schemeClr val="bg1"/>
                </a:solidFill>
                <a:latin typeface="Trebuchet MS"/>
                <a:cs typeface="Trebuchet MS"/>
              </a:rPr>
              <a:t>Hasar Frekansı Neden Daha Yüksek?</a:t>
            </a: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726486" y="2428988"/>
            <a:ext cx="7666022" cy="1085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70C0"/>
              </a:buClr>
              <a:buSzPct val="140000"/>
            </a:pPr>
            <a:endParaRPr lang="tr-TR" sz="18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>
              <a:buClr>
                <a:srgbClr val="0070C0"/>
              </a:buClr>
              <a:buSzPct val="140000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İstanbul ili hasar frekansı, Türkiye ortalama hasar frekansına göre </a:t>
            </a:r>
          </a:p>
          <a:p>
            <a:pPr>
              <a:buClr>
                <a:srgbClr val="0070C0"/>
              </a:buClr>
              <a:buSzPct val="140000"/>
            </a:pPr>
            <a:r>
              <a:rPr lang="tr-TR" sz="2400" b="1" i="1" dirty="0" smtClean="0">
                <a:solidFill>
                  <a:srgbClr val="FF0000"/>
                </a:solidFill>
                <a:latin typeface="Trebuchet MS"/>
                <a:cs typeface="Trebuchet MS"/>
              </a:rPr>
              <a:t>2 </a:t>
            </a:r>
            <a:r>
              <a:rPr lang="tr-TR" sz="2400" b="1" i="1" dirty="0">
                <a:solidFill>
                  <a:srgbClr val="FF0000"/>
                </a:solidFill>
                <a:latin typeface="Trebuchet MS"/>
                <a:cs typeface="Trebuchet MS"/>
              </a:rPr>
              <a:t>kat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daha yüksektir. 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370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6" descr="zemin_kapak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01" y="2780383"/>
            <a:ext cx="523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i="1" dirty="0" smtClean="0">
                <a:solidFill>
                  <a:srgbClr val="45BE34"/>
                </a:solidFill>
                <a:latin typeface="Trebuchet MS"/>
                <a:cs typeface="Trebuchet MS"/>
              </a:rPr>
              <a:t>Trafik Sigortası Primleri Daha Fazla Yükselir mi?</a:t>
            </a:r>
            <a:endParaRPr lang="tr-TR" sz="3000" b="1" i="1" dirty="0">
              <a:solidFill>
                <a:srgbClr val="45BE34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2955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zemin_kapak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01" y="2780383"/>
            <a:ext cx="5231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i="1" dirty="0" smtClean="0">
                <a:solidFill>
                  <a:srgbClr val="45BE34"/>
                </a:solidFill>
                <a:latin typeface="Trebuchet MS"/>
                <a:cs typeface="Trebuchet MS"/>
              </a:rPr>
              <a:t>Genel Veriler</a:t>
            </a:r>
            <a:endParaRPr lang="tr-TR" sz="3000" b="1" i="1" dirty="0">
              <a:solidFill>
                <a:srgbClr val="45BE34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199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30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95460" y="218135"/>
            <a:ext cx="8577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226034" y="1746995"/>
            <a:ext cx="6899574" cy="3533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Acilen kanuni düzenlemeler yapılmaz ise,</a:t>
            </a:r>
          </a:p>
          <a:p>
            <a:pPr algn="l">
              <a:lnSpc>
                <a:spcPct val="120000"/>
              </a:lnSpc>
              <a:buClr>
                <a:srgbClr val="0070C0"/>
              </a:buClr>
              <a:buSzPct val="140000"/>
            </a:pPr>
            <a:endParaRPr lang="tr-TR" sz="20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Azami prim uygulamasından vazgeçilmez ise,</a:t>
            </a: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20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l">
              <a:lnSpc>
                <a:spcPct val="120000"/>
              </a:lnSpc>
              <a:buClr>
                <a:srgbClr val="0070C0"/>
              </a:buClr>
              <a:buSzPct val="140000"/>
            </a:pP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DAHA DA YÜKSELİR..</a:t>
            </a: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20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l">
              <a:lnSpc>
                <a:spcPct val="120000"/>
              </a:lnSpc>
              <a:buClr>
                <a:srgbClr val="0070C0"/>
              </a:buClr>
              <a:buSzPct val="140000"/>
            </a:pPr>
            <a:endParaRPr lang="tr-TR" sz="20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l">
              <a:lnSpc>
                <a:spcPct val="120000"/>
              </a:lnSpc>
              <a:buClr>
                <a:srgbClr val="0070C0"/>
              </a:buClr>
              <a:buSzPct val="140000"/>
            </a:pPr>
            <a:endParaRPr lang="tr-TR" sz="20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20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1048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31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17073" y="39022"/>
            <a:ext cx="989097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r>
              <a:rPr lang="tr-TR" b="1" i="1" dirty="0">
                <a:solidFill>
                  <a:schemeClr val="bg1"/>
                </a:solidFill>
                <a:latin typeface="Trebuchet MS"/>
                <a:cs typeface="Trebuchet MS"/>
              </a:rPr>
              <a:t>Acil Kanuni Düzenlemeler Yapılması</a:t>
            </a:r>
          </a:p>
          <a:p>
            <a:endParaRPr lang="tr-TR" sz="2800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009046" y="1320989"/>
            <a:ext cx="7400758" cy="4536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6713" y="4600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797377" y="1270128"/>
            <a:ext cx="7677754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Karayolları </a:t>
            </a:r>
            <a:r>
              <a:rPr lang="tr-TR" i="1" dirty="0">
                <a:solidFill>
                  <a:srgbClr val="000090"/>
                </a:solidFill>
                <a:latin typeface="Trebuchet MS"/>
                <a:cs typeface="Trebuchet MS"/>
              </a:rPr>
              <a:t>Trafik </a:t>
            </a:r>
            <a:r>
              <a:rPr lang="tr-TR" i="1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Kanunu’nunda</a:t>
            </a: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 Öncelikle Yapılması Gereken Değişiklikler </a:t>
            </a:r>
          </a:p>
          <a:p>
            <a:pPr>
              <a:lnSpc>
                <a:spcPct val="110000"/>
              </a:lnSpc>
              <a:buClr>
                <a:srgbClr val="0070C0"/>
              </a:buClr>
              <a:buSzPct val="140000"/>
            </a:pPr>
            <a:endParaRPr lang="tr-TR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742950" lvl="1" indent="-285750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«Maddi ve Manevi Tazminat» başlıklı 90’ıncı madde,</a:t>
            </a:r>
          </a:p>
          <a:p>
            <a:pPr marL="742950" lvl="1" indent="-285750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742950" lvl="1" indent="-285750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«</a:t>
            </a:r>
            <a:r>
              <a:rPr lang="tr-TR" i="1" dirty="0">
                <a:solidFill>
                  <a:srgbClr val="000090"/>
                </a:solidFill>
                <a:latin typeface="Trebuchet MS"/>
                <a:cs typeface="Trebuchet MS"/>
              </a:rPr>
              <a:t>Zorunlu Mali Sorumluluk Sigortası Dışında Kalan </a:t>
            </a: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Hususlar» başlıklı 92’nci madde, </a:t>
            </a:r>
          </a:p>
          <a:p>
            <a:pPr lvl="1">
              <a:lnSpc>
                <a:spcPct val="110000"/>
              </a:lnSpc>
              <a:buClr>
                <a:srgbClr val="0070C0"/>
              </a:buClr>
              <a:buSzPct val="140000"/>
            </a:pPr>
            <a:endParaRPr lang="tr-TR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742950" lvl="1" indent="-285750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«En az Sigorta Tutarları» başlıklı 93’üncü madde,</a:t>
            </a:r>
          </a:p>
          <a:p>
            <a:pPr lvl="1">
              <a:lnSpc>
                <a:spcPct val="110000"/>
              </a:lnSpc>
              <a:buClr>
                <a:srgbClr val="0070C0"/>
              </a:buClr>
              <a:buSzPct val="140000"/>
            </a:pPr>
            <a:endParaRPr lang="tr-TR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742950" lvl="1" indent="-285750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«Doğrudan </a:t>
            </a:r>
            <a:r>
              <a:rPr lang="tr-TR" i="1" dirty="0">
                <a:solidFill>
                  <a:srgbClr val="000090"/>
                </a:solidFill>
                <a:latin typeface="Trebuchet MS"/>
                <a:cs typeface="Trebuchet MS"/>
              </a:rPr>
              <a:t>Doğruya Talep ve Dava </a:t>
            </a: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Hakkı» başlıklı 97’nci madde,</a:t>
            </a:r>
          </a:p>
          <a:p>
            <a:pPr lvl="1">
              <a:lnSpc>
                <a:spcPct val="110000"/>
              </a:lnSpc>
              <a:buClr>
                <a:srgbClr val="0070C0"/>
              </a:buClr>
              <a:buSzPct val="140000"/>
            </a:pPr>
            <a:endParaRPr lang="tr-TR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742950" lvl="1" indent="-285750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«Sorumluluğa İlişkin Anlaşmalar» başlıklı 111’inci madde.</a:t>
            </a:r>
          </a:p>
        </p:txBody>
      </p:sp>
    </p:spTree>
    <p:extLst>
      <p:ext uri="{BB962C8B-B14F-4D97-AF65-F5344CB8AC3E}">
        <p14:creationId xmlns:p14="http://schemas.microsoft.com/office/powerpoint/2010/main" val="153727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32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11" name="Başlık 1"/>
          <p:cNvSpPr txBox="1">
            <a:spLocks/>
          </p:cNvSpPr>
          <p:nvPr/>
        </p:nvSpPr>
        <p:spPr>
          <a:xfrm>
            <a:off x="741234" y="1007534"/>
            <a:ext cx="7310566" cy="49191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70C0"/>
              </a:buClr>
              <a:buSzPct val="140000"/>
            </a:pPr>
            <a:r>
              <a:rPr lang="tr-TR" sz="17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NEDEN GETİRİLDİ?</a:t>
            </a:r>
          </a:p>
          <a:p>
            <a:pPr algn="l">
              <a:buClr>
                <a:srgbClr val="0070C0"/>
              </a:buClr>
              <a:buSzPct val="140000"/>
            </a:pPr>
            <a:endParaRPr lang="tr-TR" sz="17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7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Zorunlu </a:t>
            </a:r>
            <a:r>
              <a:rPr lang="tr-TR" sz="1700" i="1" dirty="0">
                <a:solidFill>
                  <a:srgbClr val="000090"/>
                </a:solidFill>
                <a:latin typeface="Trebuchet MS"/>
                <a:cs typeface="Trebuchet MS"/>
              </a:rPr>
              <a:t>trafik </a:t>
            </a:r>
            <a:r>
              <a:rPr lang="tr-TR" sz="17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sigortası </a:t>
            </a:r>
            <a:r>
              <a:rPr lang="tr-TR" sz="1700" i="1" dirty="0">
                <a:solidFill>
                  <a:srgbClr val="000090"/>
                </a:solidFill>
                <a:latin typeface="Trebuchet MS"/>
                <a:cs typeface="Trebuchet MS"/>
              </a:rPr>
              <a:t>primleri </a:t>
            </a:r>
            <a:r>
              <a:rPr lang="tr-TR" sz="17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2008-2013 yılları arasında kademeli serbest tarife ile belirlenmiştir. 2013 </a:t>
            </a:r>
            <a:r>
              <a:rPr lang="tr-TR" sz="1700" i="1" dirty="0">
                <a:solidFill>
                  <a:srgbClr val="000090"/>
                </a:solidFill>
                <a:latin typeface="Trebuchet MS"/>
                <a:cs typeface="Trebuchet MS"/>
              </a:rPr>
              <a:t>tarihinden bu </a:t>
            </a:r>
            <a:r>
              <a:rPr lang="tr-TR" sz="17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yana primler </a:t>
            </a:r>
            <a:r>
              <a:rPr lang="tr-TR" sz="1700" i="1" dirty="0">
                <a:solidFill>
                  <a:srgbClr val="000090"/>
                </a:solidFill>
                <a:latin typeface="Trebuchet MS"/>
                <a:cs typeface="Trebuchet MS"/>
              </a:rPr>
              <a:t>serbestçe sigorta şirketleri tarafından belirlenmektedir</a:t>
            </a:r>
            <a:r>
              <a:rPr lang="tr-TR" sz="17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.</a:t>
            </a:r>
          </a:p>
          <a:p>
            <a:pPr marL="342900" indent="-342900" algn="l">
              <a:buClr>
                <a:srgbClr val="0070C0"/>
              </a:buClr>
              <a:buSzPct val="140000"/>
              <a:buFont typeface="Arial"/>
              <a:buChar char="•"/>
            </a:pPr>
            <a:endParaRPr lang="tr-TR" sz="17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7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Özellikle </a:t>
            </a:r>
            <a:r>
              <a:rPr lang="tr-TR" sz="1700" i="1" dirty="0">
                <a:solidFill>
                  <a:srgbClr val="000090"/>
                </a:solidFill>
                <a:latin typeface="Trebuchet MS"/>
                <a:cs typeface="Trebuchet MS"/>
              </a:rPr>
              <a:t>son yıl veya yıllarda tazminata sebebiyet </a:t>
            </a:r>
            <a:r>
              <a:rPr lang="tr-TR" sz="17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vermeyenlere indirim </a:t>
            </a:r>
            <a:r>
              <a:rPr lang="tr-TR" sz="1700" i="1" dirty="0">
                <a:solidFill>
                  <a:srgbClr val="000090"/>
                </a:solidFill>
                <a:latin typeface="Trebuchet MS"/>
                <a:cs typeface="Trebuchet MS"/>
              </a:rPr>
              <a:t>uygulanmakta, </a:t>
            </a:r>
            <a:endParaRPr lang="tr-TR" sz="17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l">
              <a:buClr>
                <a:srgbClr val="0070C0"/>
              </a:buClr>
              <a:buSzPct val="140000"/>
            </a:pPr>
            <a:endParaRPr lang="tr-TR" sz="17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7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Tazminata </a:t>
            </a:r>
            <a:r>
              <a:rPr lang="tr-TR" sz="1700" i="1" dirty="0">
                <a:solidFill>
                  <a:srgbClr val="000090"/>
                </a:solidFill>
                <a:latin typeface="Trebuchet MS"/>
                <a:cs typeface="Trebuchet MS"/>
              </a:rPr>
              <a:t>sebebiyet verenlerin ise primleri </a:t>
            </a:r>
            <a:r>
              <a:rPr lang="tr-TR" sz="17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artırılmaktadır.</a:t>
            </a:r>
          </a:p>
          <a:p>
            <a:pPr marL="342900" indent="-342900" algn="l">
              <a:buClr>
                <a:srgbClr val="0070C0"/>
              </a:buClr>
              <a:buSzPct val="140000"/>
              <a:buFont typeface="Arial"/>
              <a:buChar char="•"/>
            </a:pPr>
            <a:endParaRPr lang="tr-TR" sz="17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7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Böylelikle </a:t>
            </a:r>
            <a:r>
              <a:rPr lang="tr-TR" sz="1700" i="1" dirty="0">
                <a:solidFill>
                  <a:srgbClr val="000090"/>
                </a:solidFill>
                <a:latin typeface="Trebuchet MS"/>
                <a:cs typeface="Trebuchet MS"/>
              </a:rPr>
              <a:t>kusurlu sürücünün oluşturduğu maliyet kusursuz sürücüye yüklenmeyerek, adil ve sigorta tekniğine uygun politika </a:t>
            </a:r>
            <a:r>
              <a:rPr lang="tr-TR" sz="17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izlenmektedir. </a:t>
            </a:r>
            <a:endParaRPr lang="tr-TR" sz="17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672168" y="89819"/>
            <a:ext cx="8495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Azami Prim Uygulaması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98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33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11" name="Başlık 1"/>
          <p:cNvSpPr txBox="1">
            <a:spLocks/>
          </p:cNvSpPr>
          <p:nvPr/>
        </p:nvSpPr>
        <p:spPr>
          <a:xfrm>
            <a:off x="741234" y="1282746"/>
            <a:ext cx="7310566" cy="4457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Bunun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aksi bir uygulamaya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gidilmesi,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hiç kaza yapmayan araç ile bir sene içerisinde on kaza yapan aracın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farkını ortadan kaldıracaktır.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Bu durum öncelikle aracını kurallara uygun ve dikkatli kullanan, herhangi bir hasara yol açmayan araç sahiplerine büyük bir haksızlık olacaktır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.</a:t>
            </a:r>
          </a:p>
          <a:p>
            <a:pPr algn="l">
              <a:buClr>
                <a:srgbClr val="0070C0"/>
              </a:buClr>
              <a:buSzPct val="140000"/>
            </a:pPr>
            <a:endParaRPr lang="tr-TR" sz="18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Diğer taraftan hasar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frekansı yüksek olan sürücülerin zorunlu trafik sigortası primlerindeki artışın caydırıcı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gücü,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sürüş güvenliğine katkı sağlayarak trafik kazalarını önleyici etkiye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sahiptir.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spcAft>
                <a:spcPts val="800"/>
              </a:spcAft>
              <a:buClr>
                <a:srgbClr val="0070C0"/>
              </a:buClr>
              <a:buSzPct val="140000"/>
              <a:buFont typeface="Arial"/>
              <a:buChar char="•"/>
            </a:pPr>
            <a:endParaRPr lang="tr-TR" sz="20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12" name="TextBox 30"/>
          <p:cNvSpPr txBox="1"/>
          <p:nvPr/>
        </p:nvSpPr>
        <p:spPr>
          <a:xfrm>
            <a:off x="693859" y="31892"/>
            <a:ext cx="8495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r>
              <a:rPr lang="tr-TR" b="1" i="1" dirty="0">
                <a:solidFill>
                  <a:schemeClr val="bg1"/>
                </a:solidFill>
                <a:latin typeface="Trebuchet MS"/>
                <a:cs typeface="Trebuchet MS"/>
              </a:rPr>
              <a:t>Azami Prim Uygulaması</a:t>
            </a:r>
          </a:p>
        </p:txBody>
      </p:sp>
    </p:spTree>
    <p:extLst>
      <p:ext uri="{BB962C8B-B14F-4D97-AF65-F5344CB8AC3E}">
        <p14:creationId xmlns:p14="http://schemas.microsoft.com/office/powerpoint/2010/main" val="41676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34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22660" y="89819"/>
            <a:ext cx="8495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Azami Prim Uygulaması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7" name="Grafik 6"/>
          <p:cNvGraphicFramePr/>
          <p:nvPr>
            <p:extLst/>
          </p:nvPr>
        </p:nvGraphicFramePr>
        <p:xfrm>
          <a:off x="64758" y="2337925"/>
          <a:ext cx="4382529" cy="2511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Başlık 1"/>
          <p:cNvSpPr txBox="1">
            <a:spLocks/>
          </p:cNvSpPr>
          <p:nvPr/>
        </p:nvSpPr>
        <p:spPr>
          <a:xfrm>
            <a:off x="722660" y="1236286"/>
            <a:ext cx="7964140" cy="1085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70C0"/>
              </a:buClr>
              <a:buSzPct val="140000"/>
            </a:pP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Türkiye, Zorunlu trafik sigortası primlerindeki artışın caydırıcı etkisi, sürüş güvenliğine katkı sağlayarak trafik kazalarını önleyici etkiye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sahiptir.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2" name="Grafik 11"/>
          <p:cNvGraphicFramePr/>
          <p:nvPr>
            <p:extLst/>
          </p:nvPr>
        </p:nvGraphicFramePr>
        <p:xfrm>
          <a:off x="4287413" y="2322082"/>
          <a:ext cx="4650108" cy="256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71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35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11" name="Başlık 1"/>
          <p:cNvSpPr txBox="1">
            <a:spLocks/>
          </p:cNvSpPr>
          <p:nvPr/>
        </p:nvSpPr>
        <p:spPr>
          <a:xfrm>
            <a:off x="741234" y="1282746"/>
            <a:ext cx="7310566" cy="4457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70C0"/>
              </a:buClr>
              <a:buSzPct val="140000"/>
              <a:buFont typeface="Arial"/>
              <a:buChar char="•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875764" y="1197209"/>
            <a:ext cx="6998235" cy="573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70C0"/>
              </a:buClr>
              <a:buSzPct val="140000"/>
            </a:pP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Tarife yapısına yapılan müdahalelerle korunan işletenlere ait örnek veriler aşağıdadır.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875765" y="2253803"/>
          <a:ext cx="6998235" cy="252412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627849"/>
                <a:gridCol w="1123462"/>
                <a:gridCol w="1123462"/>
                <a:gridCol w="1123462"/>
              </a:tblGrid>
              <a:tr h="24974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ARAÇ </a:t>
                      </a:r>
                      <a:r>
                        <a:rPr lang="tr-TR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GRUBU *</a:t>
                      </a:r>
                      <a:endParaRPr lang="tr-TR" sz="16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FREKANS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90101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 ve daha fazla  </a:t>
                      </a:r>
                      <a:endParaRPr lang="tr-TR" sz="16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 ve daha fazla</a:t>
                      </a:r>
                      <a:endParaRPr lang="tr-TR" sz="16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 </a:t>
                      </a:r>
                      <a:r>
                        <a:rPr lang="tr-TR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ve daha fazla </a:t>
                      </a:r>
                      <a:endParaRPr lang="tr-TR" sz="16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/>
                </a:tc>
              </a:tr>
              <a:tr h="24974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6.960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1.988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684</a:t>
                      </a:r>
                    </a:p>
                  </a:txBody>
                  <a:tcPr marL="9525" marR="9525" marT="9525" marB="0" anchor="b"/>
                </a:tc>
              </a:tr>
              <a:tr h="24974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7.155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187</a:t>
                      </a:r>
                    </a:p>
                  </a:txBody>
                  <a:tcPr marL="9525" marR="9525" marT="9525" marB="0" anchor="b"/>
                </a:tc>
              </a:tr>
              <a:tr h="24974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MİNİBÜS (10-17 KOLTUK)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2.401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150</a:t>
                      </a:r>
                    </a:p>
                  </a:txBody>
                  <a:tcPr marL="9525" marR="9525" marT="9525" marB="0" anchor="b"/>
                </a:tc>
              </a:tr>
              <a:tr h="24974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OTOBÜS (18-30 KOLTUK)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1.393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</a:tr>
              <a:tr h="24974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OTOBÜS (31 VE ÜSTÜ KOLTUK)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</a:tr>
              <a:tr h="24974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TAKSİ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</a:tr>
              <a:tr h="249745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TOPLAM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19.133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1.158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3" name="Başlık 1"/>
          <p:cNvSpPr txBox="1">
            <a:spLocks/>
          </p:cNvSpPr>
          <p:nvPr/>
        </p:nvSpPr>
        <p:spPr>
          <a:xfrm>
            <a:off x="817434" y="4637349"/>
            <a:ext cx="7310566" cy="573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70C0"/>
              </a:buClr>
              <a:buSzPct val="140000"/>
            </a:pPr>
            <a:r>
              <a:rPr lang="tr-TR" sz="14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*: 2015 yılı yenilemelerinde hasarlı grubun frekansı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.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15" name="TextBox 30"/>
          <p:cNvSpPr txBox="1"/>
          <p:nvPr/>
        </p:nvSpPr>
        <p:spPr>
          <a:xfrm>
            <a:off x="741234" y="70127"/>
            <a:ext cx="8495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Azami Prim Uygulaması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7975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36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11" name="Başlık 1"/>
          <p:cNvSpPr txBox="1">
            <a:spLocks/>
          </p:cNvSpPr>
          <p:nvPr/>
        </p:nvSpPr>
        <p:spPr>
          <a:xfrm>
            <a:off x="741234" y="1282746"/>
            <a:ext cx="7310566" cy="4457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Clr>
                <a:srgbClr val="0070C0"/>
              </a:buClr>
              <a:buSzPct val="140000"/>
              <a:buFont typeface="Arial"/>
              <a:buChar char="•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2139950" y="1085215"/>
          <a:ext cx="4864100" cy="4406265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889000"/>
                <a:gridCol w="787400"/>
                <a:gridCol w="787400"/>
                <a:gridCol w="787400"/>
                <a:gridCol w="787400"/>
                <a:gridCol w="825500"/>
              </a:tblGrid>
              <a:tr h="323850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Araç Türü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2015 Yılı Hasar Adedi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2014 Yılı Hasar Adedi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2013 Yılı Hasar Adedi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2012 Yılı Hasar Adedi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2015 Yılı Prim Tutarı 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5.940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7.605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4.860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5.940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7.605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11.858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7.605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1.512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3.930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5.940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7.475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6.882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7.475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2.500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9.800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5.940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KAMYONET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3.930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7.069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5.031</a:t>
                      </a: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200" i="1" kern="1200" dirty="0">
                          <a:solidFill>
                            <a:schemeClr val="tx1"/>
                          </a:solidFill>
                          <a:latin typeface="Trebuchet MS"/>
                          <a:ea typeface="+mj-ea"/>
                          <a:cs typeface="Trebuchet MS"/>
                        </a:rPr>
                        <a:t>7.475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TextBox 30"/>
          <p:cNvSpPr txBox="1"/>
          <p:nvPr/>
        </p:nvSpPr>
        <p:spPr>
          <a:xfrm>
            <a:off x="659290" y="89819"/>
            <a:ext cx="8495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Azami Prim Uygulaması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45639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37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graphicFrame>
        <p:nvGraphicFramePr>
          <p:cNvPr id="6" name="Tablo 5"/>
          <p:cNvGraphicFramePr>
            <a:graphicFrameLocks noGrp="1"/>
          </p:cNvGraphicFramePr>
          <p:nvPr>
            <p:extLst/>
          </p:nvPr>
        </p:nvGraphicFramePr>
        <p:xfrm>
          <a:off x="528033" y="1751944"/>
          <a:ext cx="7963201" cy="3034669"/>
        </p:xfrm>
        <a:graphic>
          <a:graphicData uri="http://schemas.openxmlformats.org/drawingml/2006/table">
            <a:tbl>
              <a:tblPr/>
              <a:tblGrid>
                <a:gridCol w="938356"/>
                <a:gridCol w="1615339"/>
                <a:gridCol w="1033066"/>
                <a:gridCol w="807669"/>
                <a:gridCol w="1089415"/>
                <a:gridCol w="1450986"/>
                <a:gridCol w="1028370"/>
              </a:tblGrid>
              <a:tr h="367976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Ortalama Primin Azami Prime Oranı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480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Kademe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Eylül-Ekim 2015 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Aralık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Değişim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Azami Prim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Eylül-Ekim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Aralık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2480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5.086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19,80%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79,20%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94,90%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480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4.985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20,90%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77,00%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93,10%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80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3.629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32,80%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67,70%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89,90%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80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1.739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2.794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60,70%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32,50%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52,20%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80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41,40%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28,00%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39,60%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80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34,90%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24,30%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32,70%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4803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1.305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32,00%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5.357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18,50%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24,40%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Dikdörtgen 12"/>
          <p:cNvSpPr/>
          <p:nvPr/>
        </p:nvSpPr>
        <p:spPr>
          <a:xfrm>
            <a:off x="946596" y="4986273"/>
            <a:ext cx="7141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0090"/>
                </a:solidFill>
                <a:latin typeface="Trebuchet MS"/>
                <a:ea typeface="+mj-ea"/>
                <a:cs typeface="Trebuchet MS"/>
              </a:rPr>
              <a:t>* Azami primi geçen tutarlar dikkate alınmaksızın ortalama prim</a:t>
            </a:r>
          </a:p>
        </p:txBody>
      </p:sp>
      <p:sp>
        <p:nvSpPr>
          <p:cNvPr id="7" name="TextBox 30"/>
          <p:cNvSpPr txBox="1"/>
          <p:nvPr/>
        </p:nvSpPr>
        <p:spPr>
          <a:xfrm>
            <a:off x="672168" y="89819"/>
            <a:ext cx="8495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Azami Prim Uygulamasının primlere tüm kademelere olumsuz etkisi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544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38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592428" y="1764406"/>
          <a:ext cx="7963200" cy="2987221"/>
        </p:xfrm>
        <a:graphic>
          <a:graphicData uri="http://schemas.openxmlformats.org/drawingml/2006/table">
            <a:tbl>
              <a:tblPr/>
              <a:tblGrid>
                <a:gridCol w="741971"/>
                <a:gridCol w="1653052"/>
                <a:gridCol w="1063367"/>
                <a:gridCol w="831359"/>
                <a:gridCol w="1121369"/>
                <a:gridCol w="1493548"/>
                <a:gridCol w="1058534"/>
              </a:tblGrid>
              <a:tr h="415427">
                <a:tc grid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Kamyonet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tr-TR" sz="1400" i="1" kern="120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tr-TR" sz="1400" i="1" kern="120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tr-TR" sz="1400" i="1" kern="120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Ortalama Primin Azami Prime Oranı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1887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Kademe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Eylül-Ekim 2015 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Aralık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Değişim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Azami Prim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Eylül-Ekim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Aralık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1887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1.282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1.738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35,60%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1.786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71,80%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97,30%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887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1.374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1.683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22,50%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1.786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76,90%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94,30%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7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1.210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1.533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26,60%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1.786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67,80%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85,80%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7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60,40%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1.786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33,30%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53,50%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7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37,90%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1.786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30,40%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41,90%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7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34,20%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1.786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25,80%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34,60%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872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28,50%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1.786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21,00%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27,00%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946596" y="4986273"/>
            <a:ext cx="7141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0090"/>
                </a:solidFill>
                <a:latin typeface="Trebuchet MS"/>
                <a:ea typeface="+mj-ea"/>
                <a:cs typeface="Trebuchet MS"/>
              </a:rPr>
              <a:t>* Azami primi geçen tutarlar dikkate alınmaksızın ortalama prim</a:t>
            </a:r>
          </a:p>
        </p:txBody>
      </p:sp>
      <p:sp>
        <p:nvSpPr>
          <p:cNvPr id="10" name="TextBox 30"/>
          <p:cNvSpPr txBox="1"/>
          <p:nvPr/>
        </p:nvSpPr>
        <p:spPr>
          <a:xfrm>
            <a:off x="685047" y="89819"/>
            <a:ext cx="8495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r>
              <a:rPr lang="tr-TR" b="1" i="1" dirty="0">
                <a:solidFill>
                  <a:schemeClr val="bg1"/>
                </a:solidFill>
                <a:latin typeface="Trebuchet MS"/>
                <a:cs typeface="Trebuchet MS"/>
              </a:rPr>
              <a:t>Azami Prim Uygulamasının primlere tüm kademelere olumsuz etkisi</a:t>
            </a:r>
          </a:p>
        </p:txBody>
      </p:sp>
    </p:spTree>
    <p:extLst>
      <p:ext uri="{BB962C8B-B14F-4D97-AF65-F5344CB8AC3E}">
        <p14:creationId xmlns:p14="http://schemas.microsoft.com/office/powerpoint/2010/main" val="53884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39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598226" y="1880318"/>
          <a:ext cx="7963199" cy="2966401"/>
        </p:xfrm>
        <a:graphic>
          <a:graphicData uri="http://schemas.openxmlformats.org/drawingml/2006/table">
            <a:tbl>
              <a:tblPr/>
              <a:tblGrid>
                <a:gridCol w="906841"/>
                <a:gridCol w="1615311"/>
                <a:gridCol w="1039089"/>
                <a:gridCol w="812379"/>
                <a:gridCol w="1095767"/>
                <a:gridCol w="1459447"/>
                <a:gridCol w="1034365"/>
              </a:tblGrid>
              <a:tr h="443186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Minibüs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auto"/>
                      <a:r>
                        <a:rPr lang="it-IT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Ortalama Primin Azami Prime Oranı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44318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Kademe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Eylül-Ekim 2015 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Aralık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Değişim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Azami Prim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Eylül-Ekim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Aralık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71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2.323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2.935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26,30%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2.946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78,80%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99,60%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1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2.877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21,90%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2.946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80,10%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97,70%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2.099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2.790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32,90%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2.946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71,20%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94,70%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1.783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80,00%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2.946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33,60%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60,50%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1.390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49,40%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2.946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31,60%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47,20%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1.061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56,90%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2.946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23,00%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36,00%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14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43,10%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2.946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17,30%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24,80%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946596" y="4986273"/>
            <a:ext cx="7141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0090"/>
                </a:solidFill>
                <a:latin typeface="Trebuchet MS"/>
                <a:ea typeface="+mj-ea"/>
                <a:cs typeface="Trebuchet MS"/>
              </a:rPr>
              <a:t>* Azami primi geçen tutarlar dikkate alınmaksızın ortalama prim</a:t>
            </a:r>
          </a:p>
        </p:txBody>
      </p:sp>
      <p:sp>
        <p:nvSpPr>
          <p:cNvPr id="10" name="TextBox 30"/>
          <p:cNvSpPr txBox="1"/>
          <p:nvPr/>
        </p:nvSpPr>
        <p:spPr>
          <a:xfrm>
            <a:off x="745302" y="89819"/>
            <a:ext cx="8495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r>
              <a:rPr lang="tr-TR" b="1" i="1" dirty="0">
                <a:solidFill>
                  <a:schemeClr val="bg1"/>
                </a:solidFill>
                <a:latin typeface="Trebuchet MS"/>
                <a:cs typeface="Trebuchet MS"/>
              </a:rPr>
              <a:t>Azami Prim Uygulamasının primlere tüm kademelere olumsuz etkisi</a:t>
            </a:r>
          </a:p>
        </p:txBody>
      </p:sp>
    </p:spTree>
    <p:extLst>
      <p:ext uri="{BB962C8B-B14F-4D97-AF65-F5344CB8AC3E}">
        <p14:creationId xmlns:p14="http://schemas.microsoft.com/office/powerpoint/2010/main" val="129151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4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47760" y="210725"/>
            <a:ext cx="562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Genel Veriler</a:t>
            </a: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062834" y="1535757"/>
            <a:ext cx="7138111" cy="3277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Ekim 2015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itibariyle </a:t>
            </a:r>
            <a:r>
              <a:rPr lang="tr-TR" sz="1800" b="1" i="1" dirty="0" smtClean="0">
                <a:solidFill>
                  <a:srgbClr val="FF0000"/>
                </a:solidFill>
                <a:latin typeface="Trebuchet MS"/>
                <a:cs typeface="Trebuchet MS"/>
              </a:rPr>
              <a:t>19.793.995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 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kayıtlı araç vardır.</a:t>
            </a: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Ekim 2015 sonu yürürlükteki Trafik sigortası adedi </a:t>
            </a:r>
            <a:r>
              <a:rPr lang="tr-TR" sz="1800" b="1" i="1" dirty="0" smtClean="0">
                <a:solidFill>
                  <a:srgbClr val="FF0000"/>
                </a:solidFill>
                <a:latin typeface="Trebuchet MS"/>
                <a:cs typeface="Trebuchet MS"/>
              </a:rPr>
              <a:t>15.931.357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Sigortalanma oranı </a:t>
            </a:r>
            <a:r>
              <a:rPr lang="tr-TR" sz="1800" b="1" i="1" dirty="0" smtClean="0">
                <a:solidFill>
                  <a:srgbClr val="FF0000"/>
                </a:solidFill>
                <a:latin typeface="Trebuchet MS"/>
                <a:cs typeface="Trebuchet MS"/>
              </a:rPr>
              <a:t>%80.48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 ‘</a:t>
            </a:r>
            <a:r>
              <a:rPr lang="tr-TR" sz="1800" i="1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dir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.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54481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40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722660" y="1828802"/>
          <a:ext cx="7964139" cy="2964945"/>
        </p:xfrm>
        <a:graphic>
          <a:graphicData uri="http://schemas.openxmlformats.org/drawingml/2006/table">
            <a:tbl>
              <a:tblPr/>
              <a:tblGrid>
                <a:gridCol w="906948"/>
                <a:gridCol w="1615501"/>
                <a:gridCol w="1039212"/>
                <a:gridCol w="812475"/>
                <a:gridCol w="1095896"/>
                <a:gridCol w="1459619"/>
                <a:gridCol w="1034488"/>
              </a:tblGrid>
              <a:tr h="582809">
                <a:tc gridSpan="2"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Otobüs (18-30)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Ortalama Primin Azami Prime Oranı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297767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Kademe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Eylül-Ekim 2015 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Aralık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Değişim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Azami Prim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Eylül-Ekim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Aralık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7767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3.807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4.810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26,30%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74,80%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94,50%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767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3.775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4.566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20,90%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74,20%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89,70%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767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3.078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35,90%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60,50%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82,20%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767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1.536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63,20%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30,20%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49,20%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767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1.327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51,30%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26,10%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39,40%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767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1.153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1.592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38,10%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22,70%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31,30%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767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1.252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34,00%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18,30%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24,60%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Dikdörtgen 6"/>
          <p:cNvSpPr/>
          <p:nvPr/>
        </p:nvSpPr>
        <p:spPr>
          <a:xfrm>
            <a:off x="946596" y="4986273"/>
            <a:ext cx="7141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0090"/>
                </a:solidFill>
                <a:latin typeface="Trebuchet MS"/>
                <a:ea typeface="+mj-ea"/>
                <a:cs typeface="Trebuchet MS"/>
              </a:rPr>
              <a:t>* Azami primi geçen tutarlar dikkate alınmaksızın ortalama prim</a:t>
            </a:r>
          </a:p>
        </p:txBody>
      </p:sp>
      <p:sp>
        <p:nvSpPr>
          <p:cNvPr id="10" name="TextBox 30"/>
          <p:cNvSpPr txBox="1"/>
          <p:nvPr/>
        </p:nvSpPr>
        <p:spPr>
          <a:xfrm>
            <a:off x="712152" y="89819"/>
            <a:ext cx="8495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r>
              <a:rPr lang="tr-TR" b="1" i="1" dirty="0">
                <a:solidFill>
                  <a:schemeClr val="bg1"/>
                </a:solidFill>
                <a:latin typeface="Trebuchet MS"/>
                <a:cs typeface="Trebuchet MS"/>
              </a:rPr>
              <a:t>Azami Prim Uygulamasının primlere tüm kademelere olumsuz etkisi</a:t>
            </a:r>
          </a:p>
        </p:txBody>
      </p:sp>
    </p:spTree>
    <p:extLst>
      <p:ext uri="{BB962C8B-B14F-4D97-AF65-F5344CB8AC3E}">
        <p14:creationId xmlns:p14="http://schemas.microsoft.com/office/powerpoint/2010/main" val="385072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41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/>
          </p:nvPr>
        </p:nvGraphicFramePr>
        <p:xfrm>
          <a:off x="824248" y="1764403"/>
          <a:ext cx="7862552" cy="3067982"/>
        </p:xfrm>
        <a:graphic>
          <a:graphicData uri="http://schemas.openxmlformats.org/drawingml/2006/table">
            <a:tbl>
              <a:tblPr/>
              <a:tblGrid>
                <a:gridCol w="894319"/>
                <a:gridCol w="1602321"/>
                <a:gridCol w="1024740"/>
                <a:gridCol w="801161"/>
                <a:gridCol w="1080635"/>
                <a:gridCol w="1439294"/>
                <a:gridCol w="1020082"/>
              </a:tblGrid>
              <a:tr h="603062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Taksi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endParaRPr lang="tr-TR" sz="1400" i="1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it-IT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Ortalama Primin Azami Prime Oranı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0811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Kademe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Eylül-Ekim 2015 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Aralık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Değişim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Azami Prim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Eylül-Ekim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Aralık 2015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30811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3.569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4.719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32,30%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74,00%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97,90%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811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3.488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4.514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29,40%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72,40%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93,60%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1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2.616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3.614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38,10%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54,30%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75,00%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1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2.803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30,10%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44,70%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58,10%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1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2.495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54,10%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33,60%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51,80%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1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1.774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35,20%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27,20%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36,80%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115"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958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28,40%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4.821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19,90%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tr-TR" sz="1400" i="1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25,50%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Dikdörtgen 3"/>
          <p:cNvSpPr/>
          <p:nvPr/>
        </p:nvSpPr>
        <p:spPr>
          <a:xfrm>
            <a:off x="946596" y="4986273"/>
            <a:ext cx="71413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>
                <a:solidFill>
                  <a:srgbClr val="000090"/>
                </a:solidFill>
                <a:latin typeface="Trebuchet MS"/>
                <a:ea typeface="+mj-ea"/>
                <a:cs typeface="Trebuchet MS"/>
              </a:rPr>
              <a:t>* Azami primi geçen tutarlar dikkate alınmaksızın ortalama prim</a:t>
            </a:r>
          </a:p>
        </p:txBody>
      </p:sp>
      <p:sp>
        <p:nvSpPr>
          <p:cNvPr id="7" name="TextBox 30"/>
          <p:cNvSpPr txBox="1"/>
          <p:nvPr/>
        </p:nvSpPr>
        <p:spPr>
          <a:xfrm>
            <a:off x="648084" y="89819"/>
            <a:ext cx="8495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r>
              <a:rPr lang="tr-TR" b="1" i="1" dirty="0">
                <a:solidFill>
                  <a:schemeClr val="bg1"/>
                </a:solidFill>
                <a:latin typeface="Trebuchet MS"/>
                <a:cs typeface="Trebuchet MS"/>
              </a:rPr>
              <a:t>Azami Prim Uygulamasının primlere tüm kademelere olumsuz etkisi</a:t>
            </a:r>
          </a:p>
        </p:txBody>
      </p:sp>
    </p:spTree>
    <p:extLst>
      <p:ext uri="{BB962C8B-B14F-4D97-AF65-F5344CB8AC3E}">
        <p14:creationId xmlns:p14="http://schemas.microsoft.com/office/powerpoint/2010/main" val="24537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42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12" name="Başlık 1"/>
          <p:cNvSpPr txBox="1">
            <a:spLocks/>
          </p:cNvSpPr>
          <p:nvPr/>
        </p:nvSpPr>
        <p:spPr>
          <a:xfrm>
            <a:off x="442873" y="1197209"/>
            <a:ext cx="7310566" cy="573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70C0"/>
              </a:buClr>
              <a:buSzPct val="140000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13" name="Başlık 1"/>
          <p:cNvSpPr txBox="1">
            <a:spLocks/>
          </p:cNvSpPr>
          <p:nvPr/>
        </p:nvSpPr>
        <p:spPr>
          <a:xfrm>
            <a:off x="817434" y="4637349"/>
            <a:ext cx="7310566" cy="573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70C0"/>
              </a:buClr>
              <a:buSzPct val="140000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17435" y="1823709"/>
            <a:ext cx="78693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Artışın </a:t>
            </a:r>
            <a:r>
              <a:rPr lang="tr-TR" i="1" dirty="0">
                <a:solidFill>
                  <a:srgbClr val="000090"/>
                </a:solidFill>
                <a:latin typeface="Trebuchet MS"/>
                <a:cs typeface="Trebuchet MS"/>
              </a:rPr>
              <a:t>tüm basamaklarda gerçekleştiği</a:t>
            </a: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,</a:t>
            </a:r>
          </a:p>
          <a:p>
            <a:pPr algn="just"/>
            <a:endParaRPr lang="tr-TR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Tüm </a:t>
            </a:r>
            <a:r>
              <a:rPr lang="tr-TR" i="1" dirty="0">
                <a:solidFill>
                  <a:srgbClr val="000090"/>
                </a:solidFill>
                <a:latin typeface="Trebuchet MS"/>
                <a:cs typeface="Trebuchet MS"/>
              </a:rPr>
              <a:t>basamaklarda otomobile göre daha yüksek artışların olduğu</a:t>
            </a: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,</a:t>
            </a:r>
          </a:p>
          <a:p>
            <a:pPr algn="just"/>
            <a:endParaRPr lang="tr-TR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1</a:t>
            </a:r>
            <a:r>
              <a:rPr lang="tr-TR" i="1" dirty="0">
                <a:solidFill>
                  <a:srgbClr val="000090"/>
                </a:solidFill>
                <a:latin typeface="Trebuchet MS"/>
                <a:cs typeface="Trebuchet MS"/>
              </a:rPr>
              <a:t>. ve 2. Basamakta alınan primlerin azami prime doğru </a:t>
            </a: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yaklaştığı</a:t>
            </a:r>
            <a:endParaRPr lang="tr-TR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just"/>
            <a:endParaRPr lang="tr-TR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just"/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Sektörün </a:t>
            </a:r>
            <a:r>
              <a:rPr lang="tr-TR" i="1" dirty="0">
                <a:solidFill>
                  <a:srgbClr val="000090"/>
                </a:solidFill>
                <a:latin typeface="Trebuchet MS"/>
                <a:cs typeface="Trebuchet MS"/>
              </a:rPr>
              <a:t>azami prim uygulamasındaki kaybını, azami prim uygulanan kullanım tarzlarındaki prim  artışı ile telafi etmeye çalıştığı </a:t>
            </a:r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görülmektedir.</a:t>
            </a:r>
          </a:p>
          <a:p>
            <a:pPr algn="just"/>
            <a:endParaRPr lang="tr-TR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Sektör </a:t>
            </a:r>
            <a:r>
              <a:rPr lang="tr-TR" i="1" dirty="0">
                <a:solidFill>
                  <a:srgbClr val="000090"/>
                </a:solidFill>
                <a:latin typeface="Trebuchet MS"/>
                <a:cs typeface="Trebuchet MS"/>
              </a:rPr>
              <a:t>azami prim uygulamasından sonraki dönemde (Kasım – Aralık) fiyat artışını, hasarsız kademelerde yapmıştır. Kısaca sektör; frekans düşük de olsa, primin hasar maliyetini karşılamayacağını öngörmüştür. </a:t>
            </a:r>
          </a:p>
          <a:p>
            <a:endParaRPr lang="tr-TR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11" name="TextBox 30"/>
          <p:cNvSpPr txBox="1"/>
          <p:nvPr/>
        </p:nvSpPr>
        <p:spPr>
          <a:xfrm>
            <a:off x="648084" y="121976"/>
            <a:ext cx="8495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r>
              <a:rPr lang="tr-TR" b="1" i="1" dirty="0">
                <a:solidFill>
                  <a:schemeClr val="bg1"/>
                </a:solidFill>
                <a:latin typeface="Trebuchet MS"/>
                <a:cs typeface="Trebuchet MS"/>
              </a:rPr>
              <a:t>Azami Prim Uygulamasının primlere tüm kademelere olumsuz etkisi</a:t>
            </a:r>
          </a:p>
        </p:txBody>
      </p:sp>
    </p:spTree>
    <p:extLst>
      <p:ext uri="{BB962C8B-B14F-4D97-AF65-F5344CB8AC3E}">
        <p14:creationId xmlns:p14="http://schemas.microsoft.com/office/powerpoint/2010/main" val="24883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43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12" name="Başlık 1"/>
          <p:cNvSpPr txBox="1">
            <a:spLocks/>
          </p:cNvSpPr>
          <p:nvPr/>
        </p:nvSpPr>
        <p:spPr>
          <a:xfrm>
            <a:off x="442873" y="1197209"/>
            <a:ext cx="7310566" cy="573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70C0"/>
              </a:buClr>
              <a:buSzPct val="140000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13" name="Başlık 1"/>
          <p:cNvSpPr txBox="1">
            <a:spLocks/>
          </p:cNvSpPr>
          <p:nvPr/>
        </p:nvSpPr>
        <p:spPr>
          <a:xfrm>
            <a:off x="817434" y="4637349"/>
            <a:ext cx="7310566" cy="5738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buClr>
                <a:srgbClr val="0070C0"/>
              </a:buClr>
              <a:buSzPct val="140000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817433" y="1124702"/>
            <a:ext cx="7674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i="1" dirty="0" smtClean="0">
                <a:solidFill>
                  <a:srgbClr val="000090"/>
                </a:solidFill>
                <a:latin typeface="Trebuchet MS"/>
                <a:cs typeface="Trebuchet MS"/>
              </a:rPr>
              <a:t>Azami prim uygulamasının başladığı 28.10.2015 tarihinden 21.12.2015 tarihine kadar düzenlenen poliçeler içerisinde, azami primle düzenlenen poliçelerin oranı % 3,93’ tür.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/>
          </p:nvPr>
        </p:nvGraphicFramePr>
        <p:xfrm>
          <a:off x="1030310" y="2150772"/>
          <a:ext cx="6998401" cy="2524554"/>
        </p:xfrm>
        <a:graphic>
          <a:graphicData uri="http://schemas.openxmlformats.org/drawingml/2006/table">
            <a:tbl>
              <a:tblPr/>
              <a:tblGrid>
                <a:gridCol w="2954416"/>
                <a:gridCol w="1653899"/>
                <a:gridCol w="1195043"/>
                <a:gridCol w="1195043"/>
              </a:tblGrid>
              <a:tr h="740094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ARAÇ GRUP</a:t>
                      </a:r>
                      <a:endParaRPr lang="tr-TR" sz="16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it-IT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AZAM</a:t>
                      </a:r>
                      <a:r>
                        <a:rPr lang="tr-TR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İ</a:t>
                      </a:r>
                      <a:r>
                        <a:rPr lang="it-IT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 PRIMLE DÜZENLENEN POL</a:t>
                      </a:r>
                      <a:r>
                        <a:rPr lang="tr-TR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İÇ</a:t>
                      </a:r>
                      <a:r>
                        <a:rPr lang="it-IT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E ADED</a:t>
                      </a:r>
                      <a:r>
                        <a:rPr lang="tr-TR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İ</a:t>
                      </a:r>
                      <a:r>
                        <a:rPr lang="it-IT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 </a:t>
                      </a:r>
                      <a:endParaRPr lang="it-IT" sz="16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TOPLAM POLİÇE ADEDİ</a:t>
                      </a:r>
                      <a:endParaRPr lang="tr-TR" sz="16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 smtClean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TOPLAM İÇİNDEKİ PAYI </a:t>
                      </a:r>
                      <a:endParaRPr lang="tr-TR" sz="1600" b="1" i="0" kern="1200" dirty="0">
                        <a:solidFill>
                          <a:srgbClr val="000090"/>
                        </a:solidFill>
                        <a:latin typeface="Trebuchet MS"/>
                        <a:ea typeface="+mj-ea"/>
                        <a:cs typeface="Trebuchet M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TAKSİ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13.379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4,30%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3.059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60.519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5,05%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OTOBÜS (18-30 KOLTUK)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1.068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22.361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4,78%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MİNİBÜS (10-17 KOLTUK)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5.443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67.144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8,11%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KAMYONET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16.589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511.793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3,24%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OTOBÜS (31 VE ÜSTÜ KOLTUK)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5.382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0,74%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787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TOPLAM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26.774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680.578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tr-TR" sz="1600" b="1" i="0" kern="1200" dirty="0">
                          <a:solidFill>
                            <a:srgbClr val="000090"/>
                          </a:solidFill>
                          <a:latin typeface="Trebuchet MS"/>
                          <a:ea typeface="+mj-ea"/>
                          <a:cs typeface="Trebuchet MS"/>
                        </a:rPr>
                        <a:t>3,93%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30"/>
          <p:cNvSpPr txBox="1"/>
          <p:nvPr/>
        </p:nvSpPr>
        <p:spPr>
          <a:xfrm>
            <a:off x="648084" y="98930"/>
            <a:ext cx="849591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Trafik Sigortası Primleri Daha Fazla Yükselir mi?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Azami Prim Uygulaması</a:t>
            </a:r>
            <a:endParaRPr lang="tr-TR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694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6" descr="zemin_kapak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01" y="2780383"/>
            <a:ext cx="52318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i="1" dirty="0" smtClean="0">
                <a:solidFill>
                  <a:srgbClr val="45BE34"/>
                </a:solidFill>
                <a:latin typeface="Trebuchet MS"/>
                <a:cs typeface="Trebuchet MS"/>
              </a:rPr>
              <a:t>Sonuç ve Çözüm Önerileri</a:t>
            </a:r>
            <a:endParaRPr lang="tr-TR" sz="3000" b="1" i="1" dirty="0">
              <a:solidFill>
                <a:srgbClr val="45BE34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767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45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47760" y="185039"/>
            <a:ext cx="562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Sonuç</a:t>
            </a:r>
            <a:endParaRPr lang="tr-TR" sz="2800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101379" y="1420049"/>
            <a:ext cx="7400758" cy="4303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Trafik branşında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zarar trendi devam etmektedir. 2015 yılı 9 aylık sonuçlara göre zorunlu trafik sigortasındaki zarar miktarı </a:t>
            </a:r>
            <a:r>
              <a:rPr lang="tr-TR"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1.7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 milyar TL’ye ulaşmıştır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.</a:t>
            </a: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Uzun süredir devam eden zarar trendi bu branşın sürdürülebilirliği açısından risk yaratmaktadır. Uzun dönemli zararın etkisiyle 2 şirket faaliyetine son vermiş, yabancı sermayeli 1 şirket Türkiye pazarından çıkmıştır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.</a:t>
            </a: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18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6713" y="4600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6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46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12" name="Başlık 1"/>
          <p:cNvSpPr txBox="1">
            <a:spLocks/>
          </p:cNvSpPr>
          <p:nvPr/>
        </p:nvSpPr>
        <p:spPr>
          <a:xfrm>
            <a:off x="1158302" y="852470"/>
            <a:ext cx="3354432" cy="5460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smtClean="0">
                <a:solidFill>
                  <a:srgbClr val="000090"/>
                </a:solidFill>
                <a:latin typeface="Trebuchet MS"/>
                <a:cs typeface="Trebuchet MS"/>
              </a:rPr>
              <a:t>Primlerdeki artış kamuoyu nezdinde şikayete konu olmakta sigortalanma oranı düşmektedir. Ağustos 2015’te % 82.3 olan  sigortalılık oranı Ekim 2015’te % 80.5’e düşmüştür. </a:t>
            </a:r>
          </a:p>
          <a:p>
            <a:pPr algn="l">
              <a:lnSpc>
                <a:spcPct val="120000"/>
              </a:lnSpc>
              <a:buClr>
                <a:srgbClr val="0070C0"/>
              </a:buClr>
              <a:buSzPct val="140000"/>
            </a:pPr>
            <a:endParaRPr lang="tr-TR" sz="18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Dolayısıyla, sigortasız araç kullanımında artış riski oldukça yüksektir.</a:t>
            </a: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 </a:t>
            </a:r>
          </a:p>
          <a:p>
            <a:pPr marL="342900" indent="-342900" algn="l">
              <a:lnSpc>
                <a:spcPct val="12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20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50" y="1616700"/>
            <a:ext cx="3594100" cy="3594100"/>
          </a:xfrm>
          <a:prstGeom prst="rect">
            <a:avLst/>
          </a:prstGeom>
        </p:spPr>
      </p:pic>
      <p:sp>
        <p:nvSpPr>
          <p:cNvPr id="11" name="TextBox 30"/>
          <p:cNvSpPr txBox="1"/>
          <p:nvPr/>
        </p:nvSpPr>
        <p:spPr>
          <a:xfrm>
            <a:off x="1931832" y="191556"/>
            <a:ext cx="5741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Sonuç</a:t>
            </a:r>
            <a:endParaRPr lang="tr-TR" sz="2800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3511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47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47760" y="185039"/>
            <a:ext cx="562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Sonuç</a:t>
            </a:r>
            <a:endParaRPr lang="tr-TR" sz="2800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101379" y="1367895"/>
            <a:ext cx="7400758" cy="43034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Bu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branşta hizmet veren şirket sayısının azalması rekabetçi piyasanın bozulmasına yol açacaktır. Rekabetçi piyasanın bozulması tüketicinin daha çok mutsuz olmasına yol açacaktır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.</a:t>
            </a:r>
          </a:p>
          <a:p>
            <a:pPr algn="l">
              <a:lnSpc>
                <a:spcPct val="110000"/>
              </a:lnSpc>
              <a:buClr>
                <a:srgbClr val="0070C0"/>
              </a:buClr>
              <a:buSzPct val="140000"/>
            </a:pPr>
            <a:endParaRPr lang="tr-TR" sz="18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Mevzuat riski artık en büyük risk olarak karşımıza çıkmaktadır.</a:t>
            </a: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Mevzuat riski, sektörümüze yatırım yapan yabancı sermaye üzerinde de belirsizlik yaratmaktadır. Oluşan bu belirsizlik ülkemize yapılan ve yapılacak yatırımları da olumsuz etkileyecektir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.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6713" y="4600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7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48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47760" y="185039"/>
            <a:ext cx="562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Sonuç</a:t>
            </a:r>
            <a:endParaRPr lang="tr-TR" sz="2800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009046" y="1041583"/>
            <a:ext cx="7400758" cy="4536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Tazminat hesaplama standartlarının Kanuni dayanağının olmaması nedeniyle Mahkeme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kararı ile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oluşan </a:t>
            </a:r>
            <a:r>
              <a:rPr lang="tr-TR" sz="1800" i="1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içtihad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,  zaman aşımı süresince geriye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donuk olarak tüm dosyaları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etkilemekte, 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yoruma dayalı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düzenlemeler zararı daha da artırmaktadır. </a:t>
            </a: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Geriye dönük mevzuat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düzenlemeleri veya </a:t>
            </a:r>
            <a:r>
              <a:rPr lang="tr-TR" sz="1800" i="1" dirty="0" err="1" smtClean="0">
                <a:solidFill>
                  <a:srgbClr val="000090"/>
                </a:solidFill>
                <a:latin typeface="Trebuchet MS"/>
                <a:cs typeface="Trebuchet MS"/>
              </a:rPr>
              <a:t>içtihadlar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;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l">
              <a:lnSpc>
                <a:spcPct val="110000"/>
              </a:lnSpc>
              <a:buClr>
                <a:srgbClr val="0070C0"/>
              </a:buClr>
              <a:buSzPct val="140000"/>
            </a:pP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	</a:t>
            </a:r>
          </a:p>
          <a:p>
            <a:pPr marL="1346200" indent="-93663" algn="just">
              <a:lnSpc>
                <a:spcPct val="110000"/>
              </a:lnSpc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 İlave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sermeye ihtiyacı doğurmakta, Özellikle geriye dönük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düzenlemeler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sermayedara anlatılamamakta, yapılan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sermaye artışları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da bir süre sonra yetersiz kalmaktadır.</a:t>
            </a:r>
          </a:p>
          <a:p>
            <a:pPr marL="285750" indent="-285750" algn="dist">
              <a:lnSpc>
                <a:spcPct val="110000"/>
              </a:lnSpc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285750" indent="-285750" algn="dist">
              <a:lnSpc>
                <a:spcPct val="110000"/>
              </a:lnSpc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Öngörülebilirliği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ortadan kaldırmaktadır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.	</a:t>
            </a:r>
            <a:endParaRPr lang="tr-TR" sz="17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dist">
              <a:lnSpc>
                <a:spcPct val="110000"/>
              </a:lnSpc>
              <a:buClr>
                <a:srgbClr val="0070C0"/>
              </a:buClr>
              <a:buSzPct val="140000"/>
            </a:pPr>
            <a:endParaRPr lang="tr-TR" sz="17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6713" y="4600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49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47760" y="185039"/>
            <a:ext cx="562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Sonuç</a:t>
            </a:r>
            <a:endParaRPr lang="tr-TR" sz="2800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101379" y="1223493"/>
            <a:ext cx="7400758" cy="3528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10000"/>
              </a:lnSpc>
              <a:buClr>
                <a:srgbClr val="0070C0"/>
              </a:buClr>
              <a:buSzPct val="140000"/>
            </a:pPr>
            <a:endParaRPr lang="tr-TR" sz="17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17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Karayolları Motorlu Araçlar Zorunlu Mali Sorumluluk Sigortasının</a:t>
            </a: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18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l">
              <a:lnSpc>
                <a:spcPct val="110000"/>
              </a:lnSpc>
              <a:buClr>
                <a:srgbClr val="0070C0"/>
              </a:buClr>
              <a:buSzPct val="140000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          - Toplumsal işlevi </a:t>
            </a:r>
          </a:p>
          <a:p>
            <a:pPr algn="l">
              <a:lnSpc>
                <a:spcPct val="110000"/>
              </a:lnSpc>
              <a:buClr>
                <a:srgbClr val="0070C0"/>
              </a:buClr>
              <a:buSzPct val="140000"/>
            </a:pPr>
            <a:endParaRPr lang="tr-TR" sz="18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l">
              <a:lnSpc>
                <a:spcPct val="110000"/>
              </a:lnSpc>
              <a:buClr>
                <a:srgbClr val="0070C0"/>
              </a:buClr>
              <a:buSzPct val="140000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          - Prim üretimindeki payı </a:t>
            </a: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18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l">
              <a:lnSpc>
                <a:spcPct val="110000"/>
              </a:lnSpc>
              <a:buClr>
                <a:srgbClr val="0070C0"/>
              </a:buClr>
              <a:buSzPct val="140000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Dikkate alındığında yaşanan sorunların ivedilikle çözülmesi, genel şartların kanuni düzenlemelerle desteklenmesi söz konusu sigortanın sürdürülebilirliği sektöre yatırımların devamlılığı açısından büyük önem arz etmektedir. 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6713" y="4600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6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5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47760" y="210725"/>
            <a:ext cx="562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>
                <a:solidFill>
                  <a:schemeClr val="bg1"/>
                </a:solidFill>
                <a:latin typeface="Trebuchet MS"/>
                <a:cs typeface="Trebuchet MS"/>
              </a:rPr>
              <a:t>Genel Veriler</a:t>
            </a: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062834" y="1535757"/>
            <a:ext cx="7138111" cy="3277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Clr>
                <a:srgbClr val="0070C0"/>
              </a:buClr>
              <a:buSzPct val="140000"/>
            </a:pPr>
            <a:r>
              <a:rPr lang="tr-TR" sz="1800" b="1" i="1" dirty="0">
                <a:solidFill>
                  <a:srgbClr val="000090"/>
                </a:solidFill>
                <a:latin typeface="Trebuchet MS"/>
                <a:cs typeface="Trebuchet MS"/>
              </a:rPr>
              <a:t>Türkiye İstatistik Kurumu verilerine </a:t>
            </a:r>
            <a:r>
              <a:rPr lang="tr-TR" sz="1800" b="1" i="1" dirty="0" smtClean="0">
                <a:solidFill>
                  <a:srgbClr val="000090"/>
                </a:solidFill>
                <a:latin typeface="Trebuchet MS"/>
                <a:cs typeface="Trebuchet MS"/>
              </a:rPr>
              <a:t>göre;</a:t>
            </a:r>
            <a:endParaRPr lang="tr-TR" sz="1800" b="1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>
              <a:lnSpc>
                <a:spcPct val="120000"/>
              </a:lnSpc>
              <a:buClr>
                <a:srgbClr val="0070C0"/>
              </a:buClr>
              <a:buSzPct val="140000"/>
            </a:pP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2014 yılında 1.030.498 adedi maddi hasarlı olmak üzere </a:t>
            </a:r>
            <a:r>
              <a:rPr lang="tr-TR"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1.199.010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 adet kaza meydana gelmiş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,</a:t>
            </a:r>
          </a:p>
          <a:p>
            <a:pPr>
              <a:lnSpc>
                <a:spcPct val="120000"/>
              </a:lnSpc>
              <a:buClr>
                <a:srgbClr val="0070C0"/>
              </a:buClr>
              <a:buSzPct val="140000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bu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kazalarda </a:t>
            </a:r>
            <a:r>
              <a:rPr lang="tr-TR"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3.524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 kişi hayatını kaybetmiş,</a:t>
            </a:r>
          </a:p>
          <a:p>
            <a:pPr>
              <a:lnSpc>
                <a:spcPct val="120000"/>
              </a:lnSpc>
              <a:buClr>
                <a:srgbClr val="0070C0"/>
              </a:buClr>
              <a:buSzPct val="140000"/>
            </a:pPr>
            <a:r>
              <a:rPr lang="tr-TR" sz="1800" b="1" i="1" dirty="0">
                <a:solidFill>
                  <a:srgbClr val="FF0000"/>
                </a:solidFill>
                <a:latin typeface="Trebuchet MS"/>
                <a:cs typeface="Trebuchet MS"/>
              </a:rPr>
              <a:t>285.059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 kişi yaralanmıştır.</a:t>
            </a:r>
          </a:p>
          <a:p>
            <a:pPr>
              <a:lnSpc>
                <a:spcPct val="120000"/>
              </a:lnSpc>
              <a:buClr>
                <a:srgbClr val="0070C0"/>
              </a:buClr>
              <a:buSzPct val="140000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>
              <a:lnSpc>
                <a:spcPct val="120000"/>
              </a:lnSpc>
              <a:buClr>
                <a:srgbClr val="0070C0"/>
              </a:buClr>
              <a:buSzPct val="140000"/>
            </a:pPr>
            <a:r>
              <a:rPr lang="tr-TR" sz="1800" b="1" i="1" dirty="0">
                <a:solidFill>
                  <a:srgbClr val="000090"/>
                </a:solidFill>
                <a:latin typeface="Trebuchet MS"/>
                <a:cs typeface="Trebuchet MS"/>
              </a:rPr>
              <a:t>Kaza tespit tutanağı adedi </a:t>
            </a:r>
            <a:r>
              <a:rPr lang="tr-TR" sz="1800" b="1" i="1" dirty="0" smtClean="0">
                <a:solidFill>
                  <a:srgbClr val="000090"/>
                </a:solidFill>
                <a:latin typeface="Trebuchet MS"/>
                <a:cs typeface="Trebuchet MS"/>
              </a:rPr>
              <a:t>2008’de</a:t>
            </a:r>
            <a:endParaRPr lang="tr-TR" sz="1800" b="1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>
              <a:lnSpc>
                <a:spcPct val="120000"/>
              </a:lnSpc>
              <a:buClr>
                <a:srgbClr val="0070C0"/>
              </a:buClr>
              <a:buSzPct val="140000"/>
            </a:pPr>
            <a:r>
              <a:rPr lang="tr-TR" sz="1800" b="1" i="1" dirty="0" smtClean="0">
                <a:solidFill>
                  <a:srgbClr val="FF0000"/>
                </a:solidFill>
                <a:latin typeface="Trebuchet MS"/>
                <a:cs typeface="Trebuchet MS"/>
              </a:rPr>
              <a:t>491.030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’dan 2014 yılı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sonunda </a:t>
            </a:r>
            <a:r>
              <a:rPr lang="tr-TR" sz="1800" b="1" i="1" dirty="0" smtClean="0">
                <a:solidFill>
                  <a:srgbClr val="FF0000"/>
                </a:solidFill>
                <a:latin typeface="Trebuchet MS"/>
                <a:cs typeface="Trebuchet MS"/>
              </a:rPr>
              <a:t>840.749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’a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çıkmıştır.</a:t>
            </a:r>
          </a:p>
        </p:txBody>
      </p:sp>
    </p:spTree>
    <p:extLst>
      <p:ext uri="{BB962C8B-B14F-4D97-AF65-F5344CB8AC3E}">
        <p14:creationId xmlns:p14="http://schemas.microsoft.com/office/powerpoint/2010/main" val="307471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50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47760" y="146403"/>
            <a:ext cx="5625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Çözüm Önerileri</a:t>
            </a:r>
            <a:endParaRPr lang="tr-TR" sz="2800" b="1" i="1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009046" y="1320989"/>
            <a:ext cx="7400758" cy="45367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Trafik Kanununda gerekli yasal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düzenlemeler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yapılmalı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,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yasal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boşluğun mahkeme kararları ile doldurulması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önlenmelidir.  </a:t>
            </a:r>
          </a:p>
          <a:p>
            <a:pPr algn="l">
              <a:lnSpc>
                <a:spcPct val="110000"/>
              </a:lnSpc>
              <a:buClr>
                <a:srgbClr val="0070C0"/>
              </a:buClr>
              <a:buSzPct val="140000"/>
            </a:pPr>
            <a:endParaRPr lang="tr-TR" sz="18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Yapılan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düzenlemelerin geriye dönük etkisi sınırlandırılmalı, hasar maliyetlerinin belirsizliği giderilmelidir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.</a:t>
            </a:r>
          </a:p>
          <a:p>
            <a:pPr algn="l">
              <a:lnSpc>
                <a:spcPct val="110000"/>
              </a:lnSpc>
              <a:buClr>
                <a:srgbClr val="0070C0"/>
              </a:buClr>
              <a:buSzPct val="140000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 panose="020B0604020202020204" pitchFamily="34" charset="0"/>
              <a:buChar char="•"/>
            </a:pP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Serbest tarife sisteminden taviz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verilmemeli, azami limit uygulamasından vazgeçilmelidir.</a:t>
            </a: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l">
              <a:lnSpc>
                <a:spcPct val="110000"/>
              </a:lnSpc>
              <a:buClr>
                <a:srgbClr val="0070C0"/>
              </a:buClr>
              <a:buSzPct val="140000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Böylelikle, şirketlerin ağır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mali yük altında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kalkmasını sağlayacak adımlar atılmalıdır.</a:t>
            </a:r>
          </a:p>
          <a:p>
            <a:pPr marL="285750" indent="-285750" algn="l">
              <a:lnSpc>
                <a:spcPct val="110000"/>
              </a:lnSpc>
              <a:buClr>
                <a:srgbClr val="0070C0"/>
              </a:buClr>
              <a:buSzPct val="140000"/>
              <a:buFont typeface="Arial"/>
              <a:buChar char="•"/>
            </a:pPr>
            <a:endParaRPr lang="tr-TR" sz="1800" i="1" dirty="0">
              <a:solidFill>
                <a:srgbClr val="000090"/>
              </a:solidFill>
              <a:latin typeface="Trebuchet MS"/>
              <a:cs typeface="Trebuchet MS"/>
            </a:endParaRPr>
          </a:p>
          <a:p>
            <a:pPr algn="l">
              <a:lnSpc>
                <a:spcPct val="110000"/>
              </a:lnSpc>
              <a:buClr>
                <a:srgbClr val="0070C0"/>
              </a:buClr>
              <a:buSzPct val="140000"/>
            </a:pPr>
            <a:endParaRPr lang="tr-TR" sz="1800" i="1" dirty="0" smtClean="0">
              <a:solidFill>
                <a:srgbClr val="000090"/>
              </a:solidFill>
              <a:latin typeface="Trebuchet MS"/>
              <a:cs typeface="Trebuchet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6713" y="46007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8" name="Picture 7" descr="zemin_kapak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7" y="5162262"/>
            <a:ext cx="3491921" cy="1001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0601" y="3044280"/>
            <a:ext cx="53698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i="1" dirty="0" smtClean="0">
                <a:solidFill>
                  <a:srgbClr val="45BE34"/>
                </a:solidFill>
                <a:latin typeface="Trebuchet MS"/>
                <a:cs typeface="Trebuchet MS"/>
              </a:rPr>
              <a:t>Teşekkür ederiz...</a:t>
            </a:r>
            <a:endParaRPr lang="en-US" sz="4400" b="1" i="1" dirty="0">
              <a:solidFill>
                <a:srgbClr val="45BE34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28589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6"/>
          <a:stretch>
            <a:fillRect/>
          </a:stretch>
        </p:blipFill>
        <p:spPr>
          <a:xfrm>
            <a:off x="336377" y="2005758"/>
            <a:ext cx="8493942" cy="330230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99558" y="2125854"/>
            <a:ext cx="3735670" cy="2905780"/>
            <a:chOff x="699558" y="2135855"/>
            <a:chExt cx="3735670" cy="2905780"/>
          </a:xfrm>
        </p:grpSpPr>
        <p:sp>
          <p:nvSpPr>
            <p:cNvPr id="21" name="TextBox 20"/>
            <p:cNvSpPr txBox="1"/>
            <p:nvPr/>
          </p:nvSpPr>
          <p:spPr>
            <a:xfrm>
              <a:off x="1709020" y="2135855"/>
              <a:ext cx="2326880" cy="47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340" i="1" dirty="0" err="1" smtClean="0">
                  <a:solidFill>
                    <a:srgbClr val="000090"/>
                  </a:solidFill>
                  <a:latin typeface="Trebuchet MS"/>
                  <a:cs typeface="Trebuchet MS"/>
                </a:rPr>
                <a:t>Alınan</a:t>
              </a:r>
              <a:r>
                <a:rPr lang="en-US" sz="134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 prim (</a:t>
              </a:r>
              <a:r>
                <a:rPr lang="en-US" sz="1340" i="1" dirty="0" err="1" smtClean="0">
                  <a:solidFill>
                    <a:srgbClr val="000090"/>
                  </a:solidFill>
                  <a:latin typeface="Trebuchet MS"/>
                  <a:cs typeface="Trebuchet MS"/>
                </a:rPr>
                <a:t>Milyon</a:t>
              </a:r>
              <a:r>
                <a:rPr lang="en-US" sz="134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 TL)</a:t>
              </a:r>
              <a:endParaRPr lang="en-US" sz="134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9558" y="2269456"/>
              <a:ext cx="495070" cy="2568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235000"/>
                </a:lnSpc>
              </a:pPr>
              <a:r>
                <a:rPr lang="en-US" sz="1000" i="1" spc="-30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6.000</a:t>
              </a:r>
            </a:p>
            <a:p>
              <a:pPr algn="r">
                <a:lnSpc>
                  <a:spcPct val="235000"/>
                </a:lnSpc>
              </a:pPr>
              <a:r>
                <a:rPr lang="en-US" sz="1000" i="1" spc="-30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5.000</a:t>
              </a:r>
            </a:p>
            <a:p>
              <a:pPr algn="r">
                <a:lnSpc>
                  <a:spcPct val="235000"/>
                </a:lnSpc>
              </a:pPr>
              <a:r>
                <a:rPr lang="en-US" sz="1000" i="1" spc="-30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4.000</a:t>
              </a:r>
            </a:p>
            <a:p>
              <a:pPr algn="r">
                <a:lnSpc>
                  <a:spcPct val="235000"/>
                </a:lnSpc>
              </a:pPr>
              <a:r>
                <a:rPr lang="en-US" sz="1000" i="1" spc="-30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3.000</a:t>
              </a:r>
            </a:p>
            <a:p>
              <a:pPr algn="r">
                <a:lnSpc>
                  <a:spcPct val="235000"/>
                </a:lnSpc>
              </a:pPr>
              <a:r>
                <a:rPr lang="en-US" sz="1000" i="1" spc="-30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2.000</a:t>
              </a:r>
            </a:p>
            <a:p>
              <a:pPr algn="r">
                <a:lnSpc>
                  <a:spcPct val="235000"/>
                </a:lnSpc>
              </a:pPr>
              <a:r>
                <a:rPr lang="en-US" sz="1000" i="1" spc="-30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1.000</a:t>
              </a:r>
            </a:p>
            <a:p>
              <a:pPr algn="r">
                <a:lnSpc>
                  <a:spcPct val="235000"/>
                </a:lnSpc>
              </a:pPr>
              <a:r>
                <a:rPr lang="en-US" sz="1000" i="1" spc="-30" dirty="0">
                  <a:solidFill>
                    <a:srgbClr val="000090"/>
                  </a:solidFill>
                  <a:latin typeface="Trebuchet MS"/>
                  <a:cs typeface="Trebuchet MS"/>
                </a:rPr>
                <a:t>0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332" y="2554002"/>
              <a:ext cx="3288896" cy="217434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18927417">
              <a:off x="1158360" y="4795411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2006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18927417">
              <a:off x="1510143" y="4795411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2007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 rot="18927417">
              <a:off x="1857584" y="4795412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2008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18927417">
              <a:off x="2186302" y="4795413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2009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rot="18927417">
              <a:off x="2530700" y="4795413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2010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 rot="18927417">
              <a:off x="2859417" y="4795413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2011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18927417">
              <a:off x="3193053" y="4795413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2012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8927417">
              <a:off x="3540593" y="4795413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2013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 rot="18927417">
              <a:off x="3839160" y="4795414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2014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6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433928" y="5486188"/>
            <a:ext cx="973950" cy="110495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47760" y="122380"/>
            <a:ext cx="637919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Genel Veriler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Trafik </a:t>
            </a:r>
            <a:r>
              <a:rPr lang="tr-TR" b="1" i="1" dirty="0">
                <a:solidFill>
                  <a:schemeClr val="bg1"/>
                </a:solidFill>
                <a:latin typeface="Trebuchet MS"/>
                <a:cs typeface="Trebuchet MS"/>
              </a:rPr>
              <a:t>Sigortasında Yaşanan Büyüme</a:t>
            </a: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799429" y="1096382"/>
            <a:ext cx="5549180" cy="7355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Clr>
                <a:srgbClr val="0070C0"/>
              </a:buClr>
              <a:buSzPct val="140000"/>
            </a:pP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Her yıl trafik sigortası poliçe adetlerinde ve prim üretiminde artış görülmektedir.</a:t>
            </a:r>
          </a:p>
        </p:txBody>
      </p:sp>
      <p:grpSp>
        <p:nvGrpSpPr>
          <p:cNvPr id="72" name="Group 71"/>
          <p:cNvGrpSpPr/>
          <p:nvPr/>
        </p:nvGrpSpPr>
        <p:grpSpPr>
          <a:xfrm>
            <a:off x="4542850" y="2119549"/>
            <a:ext cx="3729757" cy="2912085"/>
            <a:chOff x="4542850" y="2129550"/>
            <a:chExt cx="3729757" cy="2912085"/>
          </a:xfrm>
        </p:grpSpPr>
        <p:pic>
          <p:nvPicPr>
            <p:cNvPr id="2" name="Picture 1" descr="Başlıksız-1_0001_Vektör-Akıllı-Nesn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3711" y="2554002"/>
              <a:ext cx="3288896" cy="2174344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5552312" y="2135855"/>
              <a:ext cx="2326880" cy="470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1340" i="1" dirty="0" err="1" smtClean="0">
                  <a:solidFill>
                    <a:srgbClr val="000090"/>
                  </a:solidFill>
                  <a:latin typeface="Trebuchet MS"/>
                  <a:cs typeface="Trebuchet MS"/>
                </a:rPr>
                <a:t>Poliçe</a:t>
              </a:r>
              <a:r>
                <a:rPr lang="en-US" sz="134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 </a:t>
              </a:r>
              <a:r>
                <a:rPr lang="en-US" sz="1340" i="1" dirty="0" err="1" smtClean="0">
                  <a:solidFill>
                    <a:srgbClr val="000090"/>
                  </a:solidFill>
                  <a:latin typeface="Trebuchet MS"/>
                  <a:cs typeface="Trebuchet MS"/>
                </a:rPr>
                <a:t>Adet</a:t>
              </a:r>
              <a:r>
                <a:rPr lang="en-US" sz="134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 (</a:t>
              </a:r>
              <a:r>
                <a:rPr lang="en-US" sz="1340" i="1" dirty="0" err="1" smtClean="0">
                  <a:solidFill>
                    <a:srgbClr val="000090"/>
                  </a:solidFill>
                  <a:latin typeface="Trebuchet MS"/>
                  <a:cs typeface="Trebuchet MS"/>
                </a:rPr>
                <a:t>Milyon</a:t>
              </a:r>
              <a:r>
                <a:rPr lang="en-US" sz="134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)</a:t>
              </a:r>
              <a:endParaRPr lang="en-US" sz="134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42850" y="2129550"/>
              <a:ext cx="495070" cy="2721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350000"/>
                </a:lnSpc>
              </a:pPr>
              <a:r>
                <a:rPr lang="en-US" sz="1000" i="1" spc="-30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</a:t>
              </a:r>
            </a:p>
            <a:p>
              <a:pPr algn="r">
                <a:lnSpc>
                  <a:spcPct val="350000"/>
                </a:lnSpc>
              </a:pPr>
              <a:r>
                <a:rPr lang="en-US" sz="1000" i="1" spc="-30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15</a:t>
              </a:r>
            </a:p>
            <a:p>
              <a:pPr algn="r">
                <a:lnSpc>
                  <a:spcPct val="350000"/>
                </a:lnSpc>
              </a:pPr>
              <a:r>
                <a:rPr lang="en-US" sz="1000" i="1" spc="-30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10</a:t>
              </a:r>
            </a:p>
            <a:p>
              <a:pPr algn="r">
                <a:lnSpc>
                  <a:spcPct val="350000"/>
                </a:lnSpc>
              </a:pPr>
              <a:r>
                <a:rPr lang="en-US" sz="1000" i="1" spc="-30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5</a:t>
              </a:r>
            </a:p>
            <a:p>
              <a:pPr algn="r">
                <a:lnSpc>
                  <a:spcPct val="350000"/>
                </a:lnSpc>
              </a:pPr>
              <a:r>
                <a:rPr lang="en-US" sz="1000" i="1" spc="-30" dirty="0">
                  <a:solidFill>
                    <a:srgbClr val="000090"/>
                  </a:solidFill>
                  <a:latin typeface="Trebuchet MS"/>
                  <a:cs typeface="Trebuchet MS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rot="18927417">
              <a:off x="5001652" y="4795411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2006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 rot="18927417">
              <a:off x="5353435" y="4795411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2007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 rot="18927417">
              <a:off x="5700876" y="4795412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2008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 rot="18927417">
              <a:off x="6029594" y="4795413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2009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 rot="18927417">
              <a:off x="6373992" y="4795413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2010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8927417">
              <a:off x="6702709" y="4795413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2011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 rot="18927417">
              <a:off x="7036345" y="4795413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2012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 rot="18927417">
              <a:off x="7383885" y="4795413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2013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 rot="18927417">
              <a:off x="7682452" y="4795414"/>
              <a:ext cx="48384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00" b="1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2014</a:t>
              </a:r>
              <a:endParaRPr lang="en-US" sz="1000" b="1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1300754" y="2654373"/>
            <a:ext cx="3170264" cy="2055240"/>
            <a:chOff x="1300754" y="2654373"/>
            <a:chExt cx="3170264" cy="2055240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4461" y="2882972"/>
              <a:ext cx="2925830" cy="182664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300754" y="4048921"/>
              <a:ext cx="4918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1,360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38706" y="3925810"/>
              <a:ext cx="4918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1,583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962463" y="3834986"/>
              <a:ext cx="4918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1,815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287592" y="3756224"/>
              <a:ext cx="4918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1,972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643614" y="3673454"/>
              <a:ext cx="4918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2,306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61571" y="3476107"/>
              <a:ext cx="4918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2,700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96835" y="3167507"/>
              <a:ext cx="4918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3,600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10910" y="2736444"/>
              <a:ext cx="4918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4,966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979197" y="2654373"/>
              <a:ext cx="49182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5,073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143204" y="2769789"/>
            <a:ext cx="3097117" cy="1939824"/>
            <a:chOff x="5143204" y="2769789"/>
            <a:chExt cx="3097117" cy="193982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1774" y="3011383"/>
              <a:ext cx="2930971" cy="1698230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5143204" y="3448654"/>
              <a:ext cx="37076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9.5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448870" y="3411639"/>
              <a:ext cx="4312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10.0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804913" y="3374625"/>
              <a:ext cx="4312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10.4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140804" y="3349673"/>
              <a:ext cx="4312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10.7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470204" y="3260870"/>
              <a:ext cx="4312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11.7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803840" y="3125936"/>
              <a:ext cx="4312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12.9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32961" y="3041329"/>
              <a:ext cx="4312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13.9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64057" y="3010520"/>
              <a:ext cx="4312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14.1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809026" y="2769789"/>
              <a:ext cx="4312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i="1" dirty="0" smtClean="0">
                  <a:solidFill>
                    <a:srgbClr val="000090"/>
                  </a:solidFill>
                  <a:latin typeface="Trebuchet MS"/>
                  <a:cs typeface="Trebuchet MS"/>
                </a:rPr>
                <a:t>15.9</a:t>
              </a:r>
              <a:endParaRPr lang="en-US" sz="900" i="1" dirty="0">
                <a:solidFill>
                  <a:srgbClr val="000090"/>
                </a:solidFill>
                <a:latin typeface="Trebuchet MS"/>
                <a:cs typeface="Trebuchet MS"/>
              </a:endParaRPr>
            </a:p>
          </p:txBody>
        </p:sp>
      </p:grpSp>
      <p:sp>
        <p:nvSpPr>
          <p:cNvPr id="7" name="Metin kutusu 6"/>
          <p:cNvSpPr txBox="1"/>
          <p:nvPr/>
        </p:nvSpPr>
        <p:spPr>
          <a:xfrm>
            <a:off x="541482" y="5398199"/>
            <a:ext cx="64091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i="1" dirty="0">
                <a:solidFill>
                  <a:srgbClr val="000090"/>
                </a:solidFill>
                <a:latin typeface="Trebuchet MS"/>
                <a:ea typeface="+mj-ea"/>
                <a:cs typeface="Trebuchet MS"/>
              </a:rPr>
              <a:t>2015/3 verilerine göre alınan prim </a:t>
            </a:r>
            <a:r>
              <a:rPr lang="tr-TR" sz="1400" b="1" i="1" dirty="0" smtClean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4.372 </a:t>
            </a:r>
            <a:r>
              <a:rPr lang="tr-TR" sz="1400" b="1" i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milyon TL</a:t>
            </a:r>
            <a:r>
              <a:rPr lang="tr-TR" sz="1200" i="1" dirty="0">
                <a:solidFill>
                  <a:srgbClr val="000090"/>
                </a:solidFill>
                <a:latin typeface="Trebuchet MS"/>
                <a:ea typeface="+mj-ea"/>
                <a:cs typeface="Trebuchet MS"/>
              </a:rPr>
              <a:t>, poliçe adedi </a:t>
            </a:r>
            <a:r>
              <a:rPr lang="tr-TR" sz="1400" b="1" i="1" dirty="0">
                <a:solidFill>
                  <a:srgbClr val="FF0000"/>
                </a:solidFill>
                <a:latin typeface="Trebuchet MS"/>
                <a:ea typeface="+mj-ea"/>
                <a:cs typeface="Trebuchet MS"/>
              </a:rPr>
              <a:t>10.9 milyondur</a:t>
            </a:r>
            <a:r>
              <a:rPr lang="tr-TR" sz="1200" i="1" dirty="0">
                <a:solidFill>
                  <a:srgbClr val="000090"/>
                </a:solidFill>
                <a:latin typeface="Trebuchet MS"/>
                <a:ea typeface="+mj-ea"/>
                <a:cs typeface="Trebuchet M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6656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373908"/>
            <a:ext cx="1072918" cy="121723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047760" y="90562"/>
            <a:ext cx="58518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Genel Veriler </a:t>
            </a:r>
          </a:p>
          <a:p>
            <a:r>
              <a:rPr lang="tr-TR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Hayat Dışı </a:t>
            </a:r>
            <a:r>
              <a:rPr lang="tr-TR" b="1" i="1" dirty="0">
                <a:solidFill>
                  <a:schemeClr val="bg1"/>
                </a:solidFill>
                <a:latin typeface="Trebuchet MS"/>
                <a:cs typeface="Trebuchet MS"/>
              </a:rPr>
              <a:t>Branşlarda Trafik Sigortasının Payı</a:t>
            </a:r>
          </a:p>
        </p:txBody>
      </p:sp>
      <p:sp>
        <p:nvSpPr>
          <p:cNvPr id="12" name="Başlık 1"/>
          <p:cNvSpPr txBox="1">
            <a:spLocks/>
          </p:cNvSpPr>
          <p:nvPr/>
        </p:nvSpPr>
        <p:spPr>
          <a:xfrm>
            <a:off x="1207497" y="1140757"/>
            <a:ext cx="6842776" cy="5835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  <a:buClr>
                <a:srgbClr val="0070C0"/>
              </a:buClr>
              <a:buSzPct val="140000"/>
            </a:pPr>
            <a:r>
              <a:rPr lang="tr-TR" sz="2000" i="1" dirty="0">
                <a:solidFill>
                  <a:srgbClr val="000090"/>
                </a:solidFill>
                <a:latin typeface="Trebuchet MS"/>
                <a:cs typeface="Trebuchet MS"/>
              </a:rPr>
              <a:t>Trafik branşının </a:t>
            </a:r>
            <a:r>
              <a:rPr lang="tr-TR" sz="20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hayat dışı </a:t>
            </a:r>
            <a:r>
              <a:rPr lang="tr-TR" sz="2000" i="1" dirty="0">
                <a:solidFill>
                  <a:srgbClr val="000090"/>
                </a:solidFill>
                <a:latin typeface="Trebuchet MS"/>
                <a:cs typeface="Trebuchet MS"/>
              </a:rPr>
              <a:t>branşlardaki payı 2014 yılında %22 seviyelerine ulaşmıştır.</a:t>
            </a:r>
          </a:p>
        </p:txBody>
      </p:sp>
      <p:pic>
        <p:nvPicPr>
          <p:cNvPr id="11" name="Picture 10" descr="1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6"/>
          <a:stretch>
            <a:fillRect/>
          </a:stretch>
        </p:blipFill>
        <p:spPr>
          <a:xfrm>
            <a:off x="2041989" y="1963107"/>
            <a:ext cx="5276440" cy="3450509"/>
          </a:xfrm>
          <a:prstGeom prst="rect">
            <a:avLst/>
          </a:prstGeom>
        </p:spPr>
      </p:pic>
      <p:sp>
        <p:nvSpPr>
          <p:cNvPr id="7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29350"/>
            <a:ext cx="2133600" cy="365125"/>
          </a:xfrm>
        </p:spPr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7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72" name="Picture 71" descr="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510246" y="2322309"/>
            <a:ext cx="1565515" cy="1438122"/>
            <a:chOff x="3510246" y="2322309"/>
            <a:chExt cx="1565515" cy="1438122"/>
          </a:xfrm>
        </p:grpSpPr>
        <p:pic>
          <p:nvPicPr>
            <p:cNvPr id="16" name="Picture 15" descr="Başlıksız-1_0004_Vektör-Akıllı-Nesne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0246" y="2322309"/>
              <a:ext cx="1565515" cy="143812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039933" y="2612426"/>
              <a:ext cx="739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 err="1" smtClean="0">
                  <a:solidFill>
                    <a:schemeClr val="bg1"/>
                  </a:solidFill>
                  <a:latin typeface="Trebuchet MS"/>
                  <a:cs typeface="Trebuchet MS"/>
                </a:rPr>
                <a:t>Trafik</a:t>
              </a:r>
              <a:endParaRPr lang="en-US" sz="1400" b="1" i="1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  <a:p>
              <a:pPr algn="ctr"/>
              <a:r>
                <a:rPr lang="en-US" sz="1400" b="1" i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%22</a:t>
              </a:r>
              <a:endParaRPr lang="en-US" sz="1400" b="1" i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55442" y="3147762"/>
            <a:ext cx="1336787" cy="1624793"/>
            <a:chOff x="3255442" y="3147762"/>
            <a:chExt cx="1336787" cy="1624793"/>
          </a:xfrm>
        </p:grpSpPr>
        <p:pic>
          <p:nvPicPr>
            <p:cNvPr id="7" name="Picture 6" descr="Başlıksız-1_0000_Vektör-Akıllı-Nesn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5442" y="3147762"/>
              <a:ext cx="1336787" cy="1624793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3510246" y="3408590"/>
              <a:ext cx="72562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 err="1" smtClean="0">
                  <a:solidFill>
                    <a:schemeClr val="bg1"/>
                  </a:solidFill>
                  <a:latin typeface="Trebuchet MS"/>
                  <a:cs typeface="Trebuchet MS"/>
                </a:rPr>
                <a:t>Kasko</a:t>
              </a:r>
              <a:endParaRPr lang="en-US" sz="1400" b="1" i="1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  <a:p>
              <a:pPr algn="ctr"/>
              <a:r>
                <a:rPr lang="en-US" sz="1400" b="1" i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%22</a:t>
              </a:r>
              <a:endParaRPr lang="en-US" sz="1400" b="1" i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928930" y="2376119"/>
            <a:ext cx="1482829" cy="1820383"/>
            <a:chOff x="4928930" y="2376119"/>
            <a:chExt cx="1482829" cy="1820383"/>
          </a:xfrm>
        </p:grpSpPr>
        <p:pic>
          <p:nvPicPr>
            <p:cNvPr id="15" name="Picture 14" descr="Başlıksız-1_0003_Vektör-Akıllı-Nesne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930" y="2376119"/>
              <a:ext cx="1482829" cy="1820383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5355256" y="2885370"/>
              <a:ext cx="668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i="1" dirty="0" err="1" smtClean="0">
                  <a:solidFill>
                    <a:schemeClr val="bg1"/>
                  </a:solidFill>
                  <a:latin typeface="Trebuchet MS"/>
                  <a:cs typeface="Trebuchet MS"/>
                </a:rPr>
                <a:t>Diğer</a:t>
              </a:r>
              <a:endParaRPr lang="en-US" sz="1400" b="1" i="1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  <a:p>
              <a:pPr algn="ctr"/>
              <a:r>
                <a:rPr lang="en-US" sz="1400" b="1" i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%26</a:t>
              </a:r>
              <a:endParaRPr lang="en-US" sz="1400" b="1" i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864358" y="3613029"/>
            <a:ext cx="1407495" cy="1383839"/>
            <a:chOff x="4864358" y="3613029"/>
            <a:chExt cx="1407495" cy="1383839"/>
          </a:xfrm>
        </p:grpSpPr>
        <p:pic>
          <p:nvPicPr>
            <p:cNvPr id="14" name="Picture 13" descr="Başlıksız-1_0002_Vektör-Akıllı-Nesne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358" y="3613029"/>
              <a:ext cx="1407495" cy="1383839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5245902" y="3821566"/>
              <a:ext cx="88027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 err="1" smtClean="0">
                  <a:solidFill>
                    <a:schemeClr val="bg1"/>
                  </a:solidFill>
                  <a:latin typeface="Trebuchet MS"/>
                  <a:cs typeface="Trebuchet MS"/>
                </a:rPr>
                <a:t>Hastalık</a:t>
              </a:r>
              <a:r>
                <a:rPr lang="en-US" sz="1200" b="1" i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-</a:t>
              </a:r>
            </a:p>
            <a:p>
              <a:pPr algn="ctr"/>
              <a:r>
                <a:rPr lang="en-US" sz="1200" b="1" i="1" dirty="0" err="1" smtClean="0">
                  <a:solidFill>
                    <a:schemeClr val="bg1"/>
                  </a:solidFill>
                  <a:latin typeface="Trebuchet MS"/>
                  <a:cs typeface="Trebuchet MS"/>
                </a:rPr>
                <a:t>Sağlık</a:t>
              </a:r>
              <a:endParaRPr lang="en-US" sz="1200" b="1" i="1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  <a:p>
              <a:pPr algn="ctr"/>
              <a:r>
                <a:rPr lang="en-US" sz="1400" b="1" i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%13</a:t>
              </a:r>
              <a:endParaRPr lang="en-US" sz="1400" b="1" i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938437" y="3670200"/>
            <a:ext cx="1475502" cy="1508028"/>
            <a:chOff x="3938437" y="3670200"/>
            <a:chExt cx="1475502" cy="1508028"/>
          </a:xfrm>
        </p:grpSpPr>
        <p:pic>
          <p:nvPicPr>
            <p:cNvPr id="13" name="Picture 12" descr="Başlıksız-1_0001_Vektör-Akıllı-Nesne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437" y="3670200"/>
              <a:ext cx="1475502" cy="150802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4089819" y="4091686"/>
              <a:ext cx="117760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i="1" dirty="0" err="1" smtClean="0">
                  <a:solidFill>
                    <a:schemeClr val="bg1"/>
                  </a:solidFill>
                  <a:latin typeface="Trebuchet MS"/>
                  <a:cs typeface="Trebuchet MS"/>
                </a:rPr>
                <a:t>Yangın</a:t>
              </a:r>
              <a:r>
                <a:rPr lang="en-US" sz="1200" b="1" i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</a:t>
              </a:r>
              <a:r>
                <a:rPr lang="en-US" sz="1200" b="1" i="1" dirty="0" err="1" smtClean="0">
                  <a:solidFill>
                    <a:schemeClr val="bg1"/>
                  </a:solidFill>
                  <a:latin typeface="Trebuchet MS"/>
                  <a:cs typeface="Trebuchet MS"/>
                </a:rPr>
                <a:t>ve</a:t>
              </a:r>
              <a:r>
                <a:rPr lang="en-US" sz="1200" b="1" i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</a:t>
              </a:r>
            </a:p>
            <a:p>
              <a:pPr algn="ctr"/>
              <a:r>
                <a:rPr lang="en-US" sz="1200" b="1" i="1" dirty="0" err="1" smtClean="0">
                  <a:solidFill>
                    <a:schemeClr val="bg1"/>
                  </a:solidFill>
                  <a:latin typeface="Trebuchet MS"/>
                  <a:cs typeface="Trebuchet MS"/>
                </a:rPr>
                <a:t>Doğal</a:t>
              </a:r>
              <a:r>
                <a:rPr lang="en-US" sz="1200" b="1" i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</a:t>
              </a:r>
              <a:r>
                <a:rPr lang="en-US" sz="1200" b="1" i="1" dirty="0" err="1" smtClean="0">
                  <a:solidFill>
                    <a:schemeClr val="bg1"/>
                  </a:solidFill>
                  <a:latin typeface="Trebuchet MS"/>
                  <a:cs typeface="Trebuchet MS"/>
                </a:rPr>
                <a:t>Afetler</a:t>
              </a:r>
              <a:endParaRPr lang="en-US" sz="1200" b="1" i="1" dirty="0" smtClean="0">
                <a:solidFill>
                  <a:schemeClr val="bg1"/>
                </a:solidFill>
                <a:latin typeface="Trebuchet MS"/>
                <a:cs typeface="Trebuchet MS"/>
              </a:endParaRPr>
            </a:p>
            <a:p>
              <a:pPr algn="ctr"/>
              <a:r>
                <a:rPr lang="en-US" sz="1400" b="1" i="1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%17</a:t>
              </a:r>
              <a:endParaRPr lang="en-US" sz="1400" b="1" i="1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189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zemin_kapak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601" y="2780383"/>
            <a:ext cx="52318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i="1" dirty="0" smtClean="0">
                <a:solidFill>
                  <a:srgbClr val="45BE34"/>
                </a:solidFill>
                <a:latin typeface="Trebuchet MS"/>
                <a:cs typeface="Trebuchet MS"/>
              </a:rPr>
              <a:t>Trafik Sigortası Primleri Neden Yükseliyor?</a:t>
            </a:r>
            <a:endParaRPr lang="tr-TR" sz="3000" b="1" i="1" dirty="0">
              <a:solidFill>
                <a:srgbClr val="45BE34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961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6"/>
          <a:stretch>
            <a:fillRect/>
          </a:stretch>
        </p:blipFill>
        <p:spPr>
          <a:xfrm>
            <a:off x="1674337" y="2819914"/>
            <a:ext cx="6470596" cy="289508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F234C-CB72-684B-BB6F-D3603B6196BA}" type="slidenum">
              <a:rPr lang="en-US" smtClean="0">
                <a:latin typeface="Trebuchet MS"/>
                <a:cs typeface="Trebuchet MS"/>
              </a:rPr>
              <a:pPr/>
              <a:t>9</a:t>
            </a:fld>
            <a:endParaRPr lang="en-US" dirty="0">
              <a:latin typeface="Trebuchet MS"/>
              <a:cs typeface="Trebuchet MS"/>
            </a:endParaRPr>
          </a:p>
        </p:txBody>
      </p:sp>
      <p:pic>
        <p:nvPicPr>
          <p:cNvPr id="9" name="Picture 8" descr="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 rot="10800000">
            <a:off x="8686800" y="6229350"/>
            <a:ext cx="318898" cy="36179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429555" y="54095"/>
            <a:ext cx="81502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i="1" dirty="0" smtClean="0">
                <a:solidFill>
                  <a:schemeClr val="bg1"/>
                </a:solidFill>
                <a:latin typeface="Trebuchet MS"/>
                <a:cs typeface="Trebuchet MS"/>
              </a:rPr>
              <a:t>Trafik Sigortası Primleri Neden Yükseliyor?</a:t>
            </a:r>
          </a:p>
          <a:p>
            <a:r>
              <a:rPr lang="tr-TR" b="1" i="1" dirty="0">
                <a:solidFill>
                  <a:schemeClr val="bg1"/>
                </a:solidFill>
                <a:latin typeface="Trebuchet MS"/>
                <a:cs typeface="Trebuchet MS"/>
              </a:rPr>
              <a:t>Neden Bu Dönemdeki Prim Artışları Daha Yüksek?</a:t>
            </a:r>
          </a:p>
        </p:txBody>
      </p:sp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099" b="52382"/>
          <a:stretch>
            <a:fillRect/>
          </a:stretch>
        </p:blipFill>
        <p:spPr>
          <a:xfrm>
            <a:off x="6374659" y="5486188"/>
            <a:ext cx="973950" cy="1104956"/>
          </a:xfrm>
          <a:prstGeom prst="rect">
            <a:avLst/>
          </a:prstGeom>
        </p:spPr>
      </p:pic>
      <p:sp>
        <p:nvSpPr>
          <p:cNvPr id="72" name="Başlık 1"/>
          <p:cNvSpPr txBox="1">
            <a:spLocks/>
          </p:cNvSpPr>
          <p:nvPr/>
        </p:nvSpPr>
        <p:spPr>
          <a:xfrm>
            <a:off x="883005" y="905099"/>
            <a:ext cx="7666022" cy="1085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70C0"/>
              </a:buClr>
              <a:buSzPct val="140000"/>
            </a:pP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Son </a:t>
            </a:r>
            <a:r>
              <a:rPr lang="tr-TR" sz="1800" i="1" dirty="0" smtClean="0">
                <a:solidFill>
                  <a:srgbClr val="000090"/>
                </a:solidFill>
                <a:latin typeface="Trebuchet MS"/>
                <a:cs typeface="Trebuchet MS"/>
              </a:rPr>
              <a:t>on </a:t>
            </a:r>
            <a:r>
              <a:rPr lang="tr-TR" sz="1800" i="1" dirty="0">
                <a:solidFill>
                  <a:srgbClr val="000090"/>
                </a:solidFill>
                <a:latin typeface="Trebuchet MS"/>
                <a:cs typeface="Trebuchet MS"/>
              </a:rPr>
              <a:t>yıllık süreçte trafik sigortasında şirketler her dönem zarar açıklamıştır.</a:t>
            </a:r>
          </a:p>
        </p:txBody>
      </p:sp>
      <p:sp>
        <p:nvSpPr>
          <p:cNvPr id="73" name="Başlık 1"/>
          <p:cNvSpPr txBox="1">
            <a:spLocks/>
          </p:cNvSpPr>
          <p:nvPr/>
        </p:nvSpPr>
        <p:spPr>
          <a:xfrm>
            <a:off x="883005" y="1883978"/>
            <a:ext cx="7666022" cy="8111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70C0"/>
              </a:buClr>
              <a:buSzPct val="140000"/>
            </a:pPr>
            <a:r>
              <a:rPr lang="tr-TR" sz="2500" b="1" i="1" dirty="0" smtClean="0">
                <a:solidFill>
                  <a:srgbClr val="FF0000"/>
                </a:solidFill>
                <a:latin typeface="Trebuchet MS"/>
                <a:cs typeface="Trebuchet MS"/>
              </a:rPr>
              <a:t>Zarar </a:t>
            </a:r>
            <a:r>
              <a:rPr lang="tr-TR" sz="2500" b="1" i="1" dirty="0">
                <a:solidFill>
                  <a:srgbClr val="FF0000"/>
                </a:solidFill>
                <a:latin typeface="Trebuchet MS"/>
                <a:cs typeface="Trebuchet MS"/>
              </a:rPr>
              <a:t>Tutarı </a:t>
            </a:r>
          </a:p>
          <a:p>
            <a:pPr>
              <a:buClr>
                <a:srgbClr val="0070C0"/>
              </a:buClr>
              <a:buSzPct val="140000"/>
            </a:pPr>
            <a:r>
              <a:rPr lang="tr-TR" sz="3000" b="1" i="1" dirty="0">
                <a:solidFill>
                  <a:srgbClr val="FF0000"/>
                </a:solidFill>
                <a:latin typeface="Trebuchet MS"/>
                <a:cs typeface="Trebuchet MS"/>
              </a:rPr>
              <a:t>Toplamda </a:t>
            </a:r>
            <a:r>
              <a:rPr lang="tr-TR" sz="3000" b="1" i="1" dirty="0" smtClean="0">
                <a:solidFill>
                  <a:srgbClr val="FF0000"/>
                </a:solidFill>
                <a:latin typeface="Trebuchet MS"/>
                <a:cs typeface="Trebuchet MS"/>
              </a:rPr>
              <a:t>7 </a:t>
            </a:r>
            <a:r>
              <a:rPr lang="tr-TR" sz="3000" b="1" i="1" dirty="0">
                <a:solidFill>
                  <a:srgbClr val="FF0000"/>
                </a:solidFill>
                <a:latin typeface="Trebuchet MS"/>
                <a:cs typeface="Trebuchet MS"/>
              </a:rPr>
              <a:t>milyar </a:t>
            </a:r>
            <a:r>
              <a:rPr lang="tr-TR" sz="3000" b="1" i="1" dirty="0" smtClean="0">
                <a:solidFill>
                  <a:srgbClr val="FF0000"/>
                </a:solidFill>
                <a:latin typeface="Trebuchet MS"/>
                <a:cs typeface="Trebuchet MS"/>
              </a:rPr>
              <a:t>TL</a:t>
            </a:r>
            <a:endParaRPr lang="tr-TR" sz="2500" b="1" i="1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graphicFrame>
        <p:nvGraphicFramePr>
          <p:cNvPr id="12" name="Grafik 11"/>
          <p:cNvGraphicFramePr/>
          <p:nvPr>
            <p:extLst>
              <p:ext uri="{D42A27DB-BD31-4B8C-83A1-F6EECF244321}">
                <p14:modId xmlns:p14="http://schemas.microsoft.com/office/powerpoint/2010/main" val="3677246251"/>
              </p:ext>
            </p:extLst>
          </p:nvPr>
        </p:nvGraphicFramePr>
        <p:xfrm>
          <a:off x="1674337" y="1676399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21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6801</TotalTime>
  <Words>2502</Words>
  <Application>Microsoft Office PowerPoint</Application>
  <PresentationFormat>Ekran Gösterisi (4:3)</PresentationFormat>
  <Paragraphs>957</Paragraphs>
  <Slides>51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51</vt:i4>
      </vt:variant>
    </vt:vector>
  </HeadingPairs>
  <TitlesOfParts>
    <vt:vector size="57" baseType="lpstr">
      <vt:lpstr>Arial</vt:lpstr>
      <vt:lpstr>Calibri</vt:lpstr>
      <vt:lpstr>Tahoma</vt:lpstr>
      <vt:lpstr>Times New Roman</vt:lpstr>
      <vt:lpstr>Trebuchet MS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Elif hizal</dc:creator>
  <cp:lastModifiedBy>Mehmet Akif Eroğlu</cp:lastModifiedBy>
  <cp:revision>662</cp:revision>
  <cp:lastPrinted>2015-11-30T16:03:53Z</cp:lastPrinted>
  <dcterms:created xsi:type="dcterms:W3CDTF">2014-06-02T15:39:46Z</dcterms:created>
  <dcterms:modified xsi:type="dcterms:W3CDTF">2016-01-04T15:48:24Z</dcterms:modified>
</cp:coreProperties>
</file>