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2" r:id="rId2"/>
    <p:sldId id="567" r:id="rId3"/>
    <p:sldId id="577" r:id="rId4"/>
    <p:sldId id="578" r:id="rId5"/>
    <p:sldId id="579" r:id="rId6"/>
    <p:sldId id="581" r:id="rId7"/>
    <p:sldId id="607" r:id="rId8"/>
    <p:sldId id="608" r:id="rId9"/>
    <p:sldId id="609" r:id="rId10"/>
    <p:sldId id="582" r:id="rId11"/>
    <p:sldId id="583" r:id="rId12"/>
    <p:sldId id="584" r:id="rId13"/>
    <p:sldId id="593" r:id="rId14"/>
    <p:sldId id="594" r:id="rId15"/>
    <p:sldId id="591" r:id="rId16"/>
    <p:sldId id="592" r:id="rId17"/>
    <p:sldId id="587" r:id="rId18"/>
    <p:sldId id="586" r:id="rId19"/>
    <p:sldId id="588" r:id="rId20"/>
    <p:sldId id="589" r:id="rId21"/>
    <p:sldId id="590" r:id="rId22"/>
    <p:sldId id="595" r:id="rId23"/>
    <p:sldId id="597" r:id="rId24"/>
    <p:sldId id="596" r:id="rId25"/>
    <p:sldId id="598" r:id="rId26"/>
    <p:sldId id="599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526" r:id="rId35"/>
  </p:sldIdLst>
  <p:sldSz cx="9144000" cy="6858000" type="screen4x3"/>
  <p:notesSz cx="9874250" cy="6797675"/>
  <p:custDataLst>
    <p:tags r:id="rId38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9CD"/>
    <a:srgbClr val="FAFAF9"/>
    <a:srgbClr val="F7F4F5"/>
    <a:srgbClr val="BBD3E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739" autoAdjust="0"/>
    <p:restoredTop sz="72203" autoAdjust="0"/>
  </p:normalViewPr>
  <p:slideViewPr>
    <p:cSldViewPr>
      <p:cViewPr>
        <p:scale>
          <a:sx n="90" d="100"/>
          <a:sy n="90" d="100"/>
        </p:scale>
        <p:origin x="-111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593126" y="0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D9CB5-BFD4-49C5-9742-A0BAFD2B6555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593126" y="6456612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33AF-320A-4C87-8FF8-FC9116A0C1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76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593126" y="0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35CF-D5BA-4F62-A2FB-69E8B863DB73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87426" y="3228896"/>
            <a:ext cx="7899400" cy="305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593126" y="6456612"/>
            <a:ext cx="427884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158D-2703-4F37-A0F8-85F325B445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4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84140A-4D3E-43FD-ABE4-22E5D731936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5592030" y="6456378"/>
            <a:ext cx="4279918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6" tIns="45636" rIns="91276" bIns="45636" anchor="b"/>
          <a:lstStyle/>
          <a:p>
            <a:pPr algn="r"/>
            <a:fld id="{00B85A5A-C3D0-4558-AE66-519C47ECC8C9}" type="slidenum">
              <a:rPr lang="en-US" sz="1200">
                <a:latin typeface="Arial" pitchFamily="34" charset="0"/>
              </a:rPr>
              <a:pPr algn="r"/>
              <a:t>34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4850" y="509588"/>
            <a:ext cx="3398838" cy="2547937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276" tIns="45636" rIns="91276" bIns="45636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buSzPct val="70000"/>
              <a:buFont typeface="Calibri" pitchFamily="34" charset="0"/>
              <a:buChar char="→"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F7838A-224D-45F3-965A-26A9869E1E0D}" type="datetimeFigureOut">
              <a:rPr lang="tr-TR" smtClean="0"/>
              <a:pPr/>
              <a:t>24.02.2016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569305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think-cell Slide" r:id="rId15" imgW="499" imgH="499" progId="TCLayout.ActiveDocument.1">
                  <p:embed/>
                </p:oleObj>
              </mc:Choice>
              <mc:Fallback>
                <p:oleObj name="think-cell Slide" r:id="rId15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Tx/>
              <a:buSzPct val="70000"/>
              <a:buFont typeface="Calibri" pitchFamily="34" charset="0"/>
              <a:buChar char="→"/>
            </a:pPr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0" y="0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 noProof="0" dirty="0" smtClean="0">
                <a:solidFill>
                  <a:schemeClr val="tx2"/>
                </a:solidFill>
                <a:cs typeface="Arial" charset="0"/>
              </a:rPr>
              <a:t>Türkiye Odalar ve Borsalar Birliği</a:t>
            </a:r>
            <a:endParaRPr lang="en-US" sz="1600" b="1" noProof="0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6416" y="0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Ø"/>
        <a:defRPr lang="tr-TR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1991" y="2924944"/>
            <a:ext cx="7458401" cy="1830065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SİGORTA ACENTELERİ İCRA KOMİTESİ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1152128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Hüseyin Kasap</a:t>
            </a:r>
          </a:p>
          <a:p>
            <a:r>
              <a:rPr lang="tr-TR" sz="2400" dirty="0" smtClean="0">
                <a:solidFill>
                  <a:schemeClr val="tx1"/>
                </a:solidFill>
              </a:rPr>
              <a:t>Şubat </a:t>
            </a:r>
            <a:r>
              <a:rPr lang="en-US" sz="2400" dirty="0" smtClean="0">
                <a:solidFill>
                  <a:schemeClr val="tx1"/>
                </a:solidFill>
              </a:rPr>
              <a:t> 201</a:t>
            </a:r>
            <a:r>
              <a:rPr lang="tr-TR" sz="2400" dirty="0" smtClean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104360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 Faaliyetler – Mevzuat 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Sigorta Acenteleri Yönetmeliği 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Destek Hizmetleri Yönetmeliği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Bireysel Kredilerle Bağlantılı Sigortalar Uygulama Yönetmeliği (Finans kuruluşlarının aracılık faaliyetleri) 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Faaliyetler – Mevzuat 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/>
              <a:t>Sigortacılık Kapsamında Değerlendirilecek Faaliyetlere, Tüketici Lehine Yapılan Sigorta Sözleşmeleri İle Mesafeli Akdedilen Sigorta Sözleşmelerine İlişkin </a:t>
            </a:r>
            <a:r>
              <a:rPr lang="tr-TR" dirty="0" smtClean="0"/>
              <a:t>Yönetmelik (Çağrı Merkezi ve Uzaktan Satış)</a:t>
            </a:r>
            <a:endParaRPr lang="tr-TR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Zorunlu </a:t>
            </a:r>
            <a:r>
              <a:rPr lang="tr-TR" dirty="0"/>
              <a:t>Sigorta Takibine İlişkin </a:t>
            </a:r>
            <a:r>
              <a:rPr lang="tr-TR" dirty="0" smtClean="0"/>
              <a:t>Yönetmelik (Fiyat ve Komisyon Tespiti) </a:t>
            </a:r>
            <a:endParaRPr lang="tr-TR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Sigorta </a:t>
            </a:r>
            <a:r>
              <a:rPr lang="tr-TR" dirty="0"/>
              <a:t>ve Reasürans ile Emeklilik Şirketlerinin Sermaye Yeterliliklerinin Ölçülmesine ve Değerlendirilmesine İlişkin Yönetmelik (Karşılıklar)</a:t>
            </a:r>
          </a:p>
        </p:txBody>
      </p:sp>
    </p:spTree>
    <p:extLst>
      <p:ext uri="{BB962C8B-B14F-4D97-AF65-F5344CB8AC3E}">
        <p14:creationId xmlns:p14="http://schemas.microsoft.com/office/powerpoint/2010/main" val="31678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Faaliyetler – Mevzuat 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Trafik Tarife Uygulama Yönetmeliği (10 TL İşlem Ücreti)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Maden Zorunlu Ferdi Kaza (%10 Komisyon Oranı)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Zorunlu Hekim Sorumluluk (%10 Komisyon)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19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Faaliyetler – Mevzuat 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Trafik Sigortası Genel Şartları</a:t>
            </a:r>
            <a:endParaRPr lang="tr-TR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Kasko Sigortası Genel Şartları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0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Faaliyetler – Disiplin İşlemleri 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Asgari Fiziki Şart Tetkik İşlemi Sayısı </a:t>
            </a:r>
            <a:r>
              <a:rPr lang="tr-TR" dirty="0" smtClean="0">
                <a:solidFill>
                  <a:srgbClr val="FF0000"/>
                </a:solidFill>
              </a:rPr>
              <a:t>19.205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Açılan Disiplin Soruşturması Sayısı: </a:t>
            </a:r>
            <a:r>
              <a:rPr lang="tr-TR" dirty="0" smtClean="0">
                <a:solidFill>
                  <a:srgbClr val="FF0000"/>
                </a:solidFill>
              </a:rPr>
              <a:t>794</a:t>
            </a:r>
          </a:p>
          <a:p>
            <a:pPr defTabSz="1357313"/>
            <a:r>
              <a:rPr lang="tr-TR" altLang="tr-TR" sz="2100" dirty="0"/>
              <a:t>Meslekten Men Cezası verilen Acente Sayısı: 	</a:t>
            </a:r>
            <a:r>
              <a:rPr lang="tr-TR" altLang="tr-TR" sz="2100" dirty="0" smtClean="0"/>
              <a:t>     </a:t>
            </a:r>
            <a:r>
              <a:rPr lang="tr-TR" altLang="tr-TR" sz="2100" b="1" dirty="0" smtClean="0">
                <a:solidFill>
                  <a:srgbClr val="FF0000"/>
                </a:solidFill>
              </a:rPr>
              <a:t>61</a:t>
            </a:r>
          </a:p>
          <a:p>
            <a:pPr defTabSz="1357313"/>
            <a:r>
              <a:rPr lang="tr-TR" altLang="tr-TR" sz="2100" dirty="0" smtClean="0"/>
              <a:t>Meslekten Geçici Çıkarma</a:t>
            </a:r>
            <a:r>
              <a:rPr lang="tr-TR" altLang="tr-TR" sz="2100" b="1" dirty="0" smtClean="0">
                <a:solidFill>
                  <a:srgbClr val="FF0000"/>
                </a:solidFill>
              </a:rPr>
              <a:t>		     1</a:t>
            </a:r>
            <a:endParaRPr lang="tr-TR" altLang="tr-TR" sz="2100" b="1" dirty="0">
              <a:solidFill>
                <a:srgbClr val="FF0000"/>
              </a:solidFill>
            </a:endParaRPr>
          </a:p>
          <a:p>
            <a:pPr defTabSz="1357313"/>
            <a:r>
              <a:rPr lang="tr-TR" altLang="tr-TR" sz="2100" dirty="0"/>
              <a:t>Kınama Cezası Verilen Acente Sayısı: 	     </a:t>
            </a:r>
            <a:r>
              <a:rPr lang="tr-TR" altLang="tr-TR" sz="2100" b="1" dirty="0" smtClean="0">
                <a:solidFill>
                  <a:srgbClr val="FF0000"/>
                </a:solidFill>
              </a:rPr>
              <a:t>16</a:t>
            </a:r>
            <a:endParaRPr lang="tr-TR" altLang="tr-TR" sz="2100" b="1" dirty="0">
              <a:solidFill>
                <a:srgbClr val="FF0000"/>
              </a:solidFill>
            </a:endParaRPr>
          </a:p>
          <a:p>
            <a:pPr defTabSz="1357313"/>
            <a:r>
              <a:rPr lang="tr-TR" altLang="tr-TR" sz="2100" dirty="0"/>
              <a:t>Uyarı Cezası Verilen Acente Sayısı: 	                       </a:t>
            </a:r>
            <a:r>
              <a:rPr lang="tr-TR" altLang="tr-TR" sz="2100" dirty="0" smtClean="0"/>
              <a:t>     </a:t>
            </a:r>
            <a:r>
              <a:rPr lang="tr-TR" altLang="tr-TR" sz="2100" b="1" dirty="0" smtClean="0">
                <a:solidFill>
                  <a:srgbClr val="FF0000"/>
                </a:solidFill>
              </a:rPr>
              <a:t>63</a:t>
            </a:r>
            <a:endParaRPr lang="tr-TR" altLang="tr-TR" sz="2100" b="1" dirty="0">
              <a:solidFill>
                <a:srgbClr val="FF0000"/>
              </a:solidFill>
            </a:endParaRPr>
          </a:p>
          <a:p>
            <a:pPr defTabSz="1357313"/>
            <a:r>
              <a:rPr lang="tr-TR" altLang="tr-TR" sz="2100" dirty="0"/>
              <a:t>İşlem yapılmasına mahal olmayan Acente Sayısı     </a:t>
            </a:r>
            <a:r>
              <a:rPr lang="tr-TR" altLang="tr-TR" sz="2100" b="1" dirty="0" smtClean="0">
                <a:solidFill>
                  <a:srgbClr val="FF0000"/>
                </a:solidFill>
              </a:rPr>
              <a:t>383</a:t>
            </a:r>
            <a:endParaRPr lang="tr-TR" altLang="tr-TR" sz="2100" b="1" dirty="0">
              <a:solidFill>
                <a:srgbClr val="FF0000"/>
              </a:solidFill>
            </a:endParaRPr>
          </a:p>
          <a:p>
            <a:pPr defTabSz="1357313"/>
            <a:r>
              <a:rPr lang="tr-TR" altLang="tr-TR" sz="2100" dirty="0"/>
              <a:t>Devam eden disiplin soruşturması </a:t>
            </a:r>
            <a:r>
              <a:rPr lang="tr-TR" altLang="tr-TR" sz="2100" dirty="0" smtClean="0"/>
              <a:t>sayısı                  </a:t>
            </a:r>
            <a:r>
              <a:rPr lang="tr-TR" altLang="tr-TR" sz="2100" b="1" dirty="0" smtClean="0">
                <a:solidFill>
                  <a:srgbClr val="FF0000"/>
                </a:solidFill>
              </a:rPr>
              <a:t>147</a:t>
            </a:r>
            <a:endParaRPr lang="tr-TR" altLang="tr-TR" sz="21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4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Faaliyetler – Raporlar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Sigorta Acenteleri Bölgesel Gelişmişlik ve Taşıma Kapasitesi Araştırması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Sigorta Acenteleri Dünya Uygulamaları Araştırma ve 2023 Vizyonu Belirleme Çalışması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4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20688"/>
            <a:ext cx="8064896" cy="79695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Temel Faaliyetler – Yurt Dışı İlişkiler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980728"/>
            <a:ext cx="8604720" cy="16561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Avrupa Sigorta Aracıları Federasyonu (BİPAR) Aktif Üyelik 2015’Haziran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tr-TR" dirty="0"/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/>
              <a:t>Temel Faaliyetler </a:t>
            </a:r>
            <a:r>
              <a:rPr lang="tr-TR" b="1" dirty="0" smtClean="0"/>
              <a:t>– </a:t>
            </a:r>
            <a:r>
              <a:rPr lang="tr-TR" b="1" dirty="0" err="1" smtClean="0"/>
              <a:t>Sektörel</a:t>
            </a:r>
            <a:r>
              <a:rPr lang="tr-TR" b="1" dirty="0" smtClean="0"/>
              <a:t> Şura</a:t>
            </a:r>
            <a:r>
              <a:rPr lang="tr-TR" b="1" dirty="0"/>
              <a:t/>
            </a:r>
            <a:br>
              <a:rPr lang="tr-TR" b="1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3" name="İçerik Yer Tutucusu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974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tr-TR" altLang="tr-TR" sz="1800" dirty="0" smtClean="0"/>
              <a:t>TOBB Başkanı Sn. M. </a:t>
            </a:r>
            <a:r>
              <a:rPr lang="tr-TR" altLang="tr-TR" sz="1800" dirty="0" err="1" smtClean="0"/>
              <a:t>Rifat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HİSARCIKLIOĞLU'nun</a:t>
            </a:r>
            <a:r>
              <a:rPr lang="tr-TR" altLang="tr-TR" sz="1800" dirty="0" smtClean="0"/>
              <a:t> ev sahipliğinde, Başbakan Yardımcısı Sn. Ali </a:t>
            </a:r>
            <a:r>
              <a:rPr lang="tr-TR" altLang="tr-TR" sz="1800" dirty="0" err="1" smtClean="0"/>
              <a:t>BABACAN'ın</a:t>
            </a:r>
            <a:r>
              <a:rPr lang="tr-TR" altLang="tr-TR" sz="1800" dirty="0" smtClean="0"/>
              <a:t> başkanlığında, </a:t>
            </a:r>
            <a:r>
              <a:rPr lang="tr-TR" altLang="tr-TR" sz="1800" b="1" u="sng" dirty="0" smtClean="0">
                <a:solidFill>
                  <a:srgbClr val="FF0000"/>
                </a:solidFill>
              </a:rPr>
              <a:t>04.03.2014 tarihinde </a:t>
            </a:r>
            <a:r>
              <a:rPr lang="tr-TR" altLang="tr-TR" sz="1800" dirty="0" smtClean="0"/>
              <a:t>TOBB Konferans Salonu'nda gerçekleştirilen 7. Türkiye </a:t>
            </a:r>
            <a:r>
              <a:rPr lang="tr-TR" altLang="tr-TR" sz="1800" dirty="0" err="1" smtClean="0"/>
              <a:t>Sektörel</a:t>
            </a:r>
            <a:r>
              <a:rPr lang="tr-TR" altLang="tr-TR" sz="1800" dirty="0" smtClean="0"/>
              <a:t> Ekonomi Şurası’nda, İcra Komitesi Başkanı Sn. Hüseyin KASAP,  acentelik sigorta acenteliği mesleğinin sorun ve çözüm önerilerini, birinci ağızdan Başbakan Yardımcısı Sn. Ali BABACAN, ilgili bakan ve bürokratlara iletme fırsatı buldu. </a:t>
            </a:r>
          </a:p>
          <a:p>
            <a:pPr marL="0" indent="0" algn="just">
              <a:buFont typeface="Wingdings" pitchFamily="2" charset="2"/>
              <a:buNone/>
            </a:pPr>
            <a:endParaRPr lang="tr-TR" altLang="tr-TR" sz="1800" dirty="0" smtClean="0"/>
          </a:p>
        </p:txBody>
      </p:sp>
      <p:pic>
        <p:nvPicPr>
          <p:cNvPr id="61444" name="Picture 3" descr="TOBB_7~4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0238"/>
            <a:ext cx="30289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TOBB_7~4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70238"/>
            <a:ext cx="53609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Temel Faaliyetler – </a:t>
            </a:r>
            <a:r>
              <a:rPr lang="tr-TR" sz="3800" b="1" dirty="0" err="1" smtClean="0"/>
              <a:t>Sektörel</a:t>
            </a:r>
            <a:r>
              <a:rPr lang="tr-TR" sz="3800" b="1" dirty="0" smtClean="0"/>
              <a:t> Şura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İçerik Yer Tutucusu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974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tr-TR" altLang="tr-TR" sz="1800" dirty="0" smtClean="0"/>
              <a:t>TOBB Başkanı Sn. M. </a:t>
            </a:r>
            <a:r>
              <a:rPr lang="tr-TR" altLang="tr-TR" sz="1800" dirty="0" err="1" smtClean="0"/>
              <a:t>Rifat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HİSARCIKLIOĞLU'nun</a:t>
            </a:r>
            <a:r>
              <a:rPr lang="tr-TR" altLang="tr-TR" sz="1800" dirty="0" smtClean="0"/>
              <a:t> ev sahipliğinde, Başbakan Sn. Ahmet DAVUTOĞLU başkanlığında, </a:t>
            </a:r>
            <a:r>
              <a:rPr lang="tr-TR" altLang="tr-TR" sz="1800" b="1" u="sng" dirty="0" smtClean="0">
                <a:solidFill>
                  <a:srgbClr val="FF0000"/>
                </a:solidFill>
              </a:rPr>
              <a:t>21.04.2015 tarihinde </a:t>
            </a:r>
            <a:r>
              <a:rPr lang="tr-TR" altLang="tr-TR" sz="1800" dirty="0" smtClean="0"/>
              <a:t>TOBB Konferans Salonu'nda gerçekleştirilen 8. Türkiye </a:t>
            </a:r>
            <a:r>
              <a:rPr lang="tr-TR" altLang="tr-TR" sz="1800" dirty="0" err="1" smtClean="0"/>
              <a:t>Sektörel</a:t>
            </a:r>
            <a:r>
              <a:rPr lang="tr-TR" altLang="tr-TR" sz="1800" dirty="0" smtClean="0"/>
              <a:t> Ekonomi Şurası’nda, İcra Komitesi Başkanı Sn. Hüseyin KASAP,  acentelik sigorta acenteliği mesleğinin sorun ve çözüm önerilerini, birinci ağızdan Başbakan Sn. Ahmet DAVUTOĞLU, ilgili bakan ve bürokratlara iletme fırsatı buldu. </a:t>
            </a:r>
          </a:p>
          <a:p>
            <a:pPr marL="0" indent="0" algn="just">
              <a:buFont typeface="Wingdings" pitchFamily="2" charset="2"/>
              <a:buNone/>
            </a:pPr>
            <a:endParaRPr lang="tr-TR" altLang="tr-TR" sz="1800" dirty="0" smtClean="0"/>
          </a:p>
        </p:txBody>
      </p:sp>
      <p:pic>
        <p:nvPicPr>
          <p:cNvPr id="64516" name="Picture 2" descr="_TOB3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38488"/>
            <a:ext cx="35718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_TOB0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50419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İçerik Yer Tutucusu 2"/>
          <p:cNvSpPr>
            <a:spLocks noGrp="1"/>
          </p:cNvSpPr>
          <p:nvPr>
            <p:ph idx="1"/>
          </p:nvPr>
        </p:nvSpPr>
        <p:spPr>
          <a:xfrm>
            <a:off x="349250" y="1412777"/>
            <a:ext cx="8229600" cy="7200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altLang="tr-TR" sz="1600" dirty="0" smtClean="0"/>
              <a:t>Maliye Bakan Yardımcısı Sn. Abdullah Erdem CANTİMUR Ziyareti / </a:t>
            </a:r>
            <a:r>
              <a:rPr lang="tr-TR" altLang="tr-TR" sz="1600" dirty="0"/>
              <a:t>19 Ağustos </a:t>
            </a:r>
            <a:r>
              <a:rPr lang="tr-TR" altLang="tr-TR" sz="1600" dirty="0" smtClean="0"/>
              <a:t>2015</a:t>
            </a:r>
          </a:p>
        </p:txBody>
      </p:sp>
      <p:pic>
        <p:nvPicPr>
          <p:cNvPr id="66563" name="Picture 2" descr="C:\Users\ilker.baris\AppData\Local\Microsoft\Windows\Temporary Internet Files\Content.Outlook\M1GXB5HM\IMG_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691276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41175" y="620688"/>
            <a:ext cx="8229600" cy="6484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Temel Faaliyetler – Lobi Çalışmaları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/>
              <a:t>İcra</a:t>
            </a:r>
            <a:r>
              <a:rPr lang="tr-T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tr-TR" sz="3200" b="1" dirty="0"/>
              <a:t>Komitesinin Görevleri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/>
              <a:t>Meslek kurallarını  belirlemek </a:t>
            </a:r>
            <a:endParaRPr lang="tr-TR" dirty="0" smtClean="0"/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/>
              <a:t>Etik Kuralları belirlemek </a:t>
            </a:r>
            <a:endParaRPr lang="tr-TR" dirty="0" smtClean="0"/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/>
              <a:t>Acenteler arasında haksız rekabeti önleyici önlemler almak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İçerik Yer Tutucusu 2"/>
          <p:cNvSpPr>
            <a:spLocks noGrp="1"/>
          </p:cNvSpPr>
          <p:nvPr>
            <p:ph idx="1"/>
          </p:nvPr>
        </p:nvSpPr>
        <p:spPr>
          <a:xfrm>
            <a:off x="421196" y="1124744"/>
            <a:ext cx="8229600" cy="864096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r-TR" altLang="tr-TR" sz="1800" dirty="0" smtClean="0"/>
              <a:t>Çalışma ve Sosyal Güvenlik Bakanı Sn. Ahmet ERDEM Ziyareti / 7 Eylül 2015</a:t>
            </a:r>
          </a:p>
        </p:txBody>
      </p:sp>
      <p:pic>
        <p:nvPicPr>
          <p:cNvPr id="67587" name="Picture 2" descr="C:\Users\ilker.baris\AppData\Local\Microsoft\Windows\Temporary Internet Files\Content.Outlook\M1GXB5HM\IMG_1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9"/>
            <a:ext cx="6840760" cy="41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Temel Faaliyetler – Lobi Çalışmaları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96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402431" y="1412776"/>
            <a:ext cx="8229600" cy="50405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tr-TR" altLang="tr-TR" sz="1800" dirty="0" smtClean="0"/>
              <a:t>Bilim, Sanayi ve Teknoloji Bakanlığı Müsteşarı Sn. Ersan ASLAN Ziyareti / 9 Eylül 2015</a:t>
            </a:r>
          </a:p>
          <a:p>
            <a:pPr marL="0" indent="0">
              <a:buFont typeface="Wingdings" pitchFamily="2" charset="2"/>
              <a:buNone/>
            </a:pPr>
            <a:endParaRPr lang="tr-TR" altLang="tr-TR" dirty="0" smtClean="0"/>
          </a:p>
        </p:txBody>
      </p:sp>
      <p:pic>
        <p:nvPicPr>
          <p:cNvPr id="68611" name="Picture 2" descr="C:\Users\ilker.baris\AppData\Local\Microsoft\Windows\Temporary Internet Files\Content.Outlook\M1GXB5HM\IMG_168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73338"/>
            <a:ext cx="53641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764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Temel Faaliyetler – Lobi Çalışmaları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7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57648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3800" b="1" dirty="0" smtClean="0"/>
              <a:t>Acentelik Sözleşmesi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0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402431" y="1412776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Komisyon </a:t>
            </a:r>
            <a:r>
              <a:rPr lang="pt-BR" b="1" dirty="0"/>
              <a:t>Ödeme Borcu 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Matbu </a:t>
            </a:r>
            <a:r>
              <a:rPr lang="pt-BR" b="1" dirty="0"/>
              <a:t>Evrakların Temini 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Acente’nin </a:t>
            </a:r>
            <a:r>
              <a:rPr lang="pt-BR" b="1" dirty="0"/>
              <a:t>Bilgilendirilmesi ve Eğitimi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Acente’ye </a:t>
            </a:r>
            <a:r>
              <a:rPr lang="pt-BR" b="1" dirty="0"/>
              <a:t>Sistemi Açma Borcu</a:t>
            </a:r>
            <a:endParaRPr lang="tr-TR" dirty="0"/>
          </a:p>
          <a:p>
            <a:pPr marL="0" indent="0">
              <a:buClr>
                <a:schemeClr val="tx2"/>
              </a:buClr>
              <a:buFont typeface="Wingdings" pitchFamily="2" charset="2"/>
              <a:buNone/>
            </a:pPr>
            <a:endParaRPr lang="tr-TR" altLang="tr-TR" dirty="0" smtClean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764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Acentelik Sözleşmesi – Şirketin Borçları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3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Acente’nin </a:t>
            </a:r>
            <a:r>
              <a:rPr lang="pt-BR" b="1" dirty="0"/>
              <a:t>Kayıtları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Şirket’in </a:t>
            </a:r>
            <a:r>
              <a:rPr lang="pt-BR" b="1" dirty="0"/>
              <a:t>Kayıtları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Mutabakat </a:t>
            </a:r>
            <a:r>
              <a:rPr lang="pt-BR" b="1" dirty="0"/>
              <a:t>Dönemleri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Teyit </a:t>
            </a:r>
            <a:r>
              <a:rPr lang="pt-BR" b="1" dirty="0"/>
              <a:t>ve İtirazlar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Mutabakatsızlığın </a:t>
            </a:r>
            <a:r>
              <a:rPr lang="pt-BR" b="1" dirty="0"/>
              <a:t>Etkileri </a:t>
            </a:r>
            <a:endParaRPr lang="tr-TR" altLang="tr-TR" dirty="0" smtClean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Acentelik Sözleşmesi – Kayıt Düzeni ve Mutabakat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Prim Tahsilatı</a:t>
            </a:r>
            <a:endParaRPr lang="tr-TR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Primlerle </a:t>
            </a:r>
            <a:r>
              <a:rPr lang="pt-BR" b="1" dirty="0"/>
              <a:t>İlgili Değişiklikler </a:t>
            </a:r>
            <a:endParaRPr lang="tr-TR" b="1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Primlerin </a:t>
            </a:r>
            <a:r>
              <a:rPr lang="pt-BR" b="1" dirty="0"/>
              <a:t>Tahsil Yöntemi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Primlerin Aktarılması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800" b="1" dirty="0" smtClean="0"/>
              <a:t>Acentelik Sözleşmesi – Prim Tahsilatı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3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Komisyonlara </a:t>
            </a:r>
            <a:r>
              <a:rPr lang="pt-BR" b="1" dirty="0"/>
              <a:t>ve Diğer Ödemelere İlişkin Temel İlkeler  </a:t>
            </a:r>
            <a:r>
              <a:rPr lang="tr-TR" b="1" dirty="0"/>
              <a:t>(Direk Satış komisyonu)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Komisyon </a:t>
            </a:r>
            <a:r>
              <a:rPr lang="pt-BR" b="1" dirty="0"/>
              <a:t>Oranları ile Diğer Ödemelere İlişkin Oranlar </a:t>
            </a:r>
            <a:endParaRPr lang="tr-TR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/>
              <a:t>Komisyonun İadesi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800" b="1" dirty="0" smtClean="0"/>
              <a:t>Acentelik Sözleşmesi – Komisyonlar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Sınırlamalar </a:t>
            </a:r>
            <a:endParaRPr lang="tr-TR" dirty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Teminatın İadesi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800" b="1" dirty="0" smtClean="0"/>
              <a:t>Acentelik Sözleşmesi – Teminatlar</a:t>
            </a: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2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Şirket’in </a:t>
            </a:r>
            <a:r>
              <a:rPr lang="pt-BR" b="1" dirty="0"/>
              <a:t>Acente ve Müşteri Arasındaki İlişkiye Katılımı, Müdahalesi ve Müşterilerle İlişkileri 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Acentelik Sözleşmesi – </a:t>
            </a:r>
            <a:r>
              <a:rPr lang="tr-TR" sz="3600" b="1" dirty="0"/>
              <a:t>Şirket </a:t>
            </a:r>
            <a:r>
              <a:rPr lang="tr-TR" sz="3600" b="1" dirty="0" smtClean="0"/>
              <a:t>/ </a:t>
            </a:r>
            <a:r>
              <a:rPr lang="tr-TR" sz="3600" b="1" dirty="0"/>
              <a:t>Müşteri ilişkisi</a:t>
            </a:r>
            <a:r>
              <a:rPr lang="tr-TR" sz="3600" dirty="0"/>
              <a:t/>
            </a:r>
            <a:br>
              <a:rPr lang="tr-TR" sz="3600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1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tr-TR" b="1" dirty="0" smtClean="0"/>
              <a:t>Olağan Fesih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Acente’nin </a:t>
            </a:r>
            <a:r>
              <a:rPr lang="pt-BR" b="1" dirty="0"/>
              <a:t>Sözleşmeyi Olağanüstü Fesih </a:t>
            </a:r>
            <a:r>
              <a:rPr lang="pt-BR" b="1" dirty="0" smtClean="0"/>
              <a:t>Hakkı</a:t>
            </a:r>
            <a:endParaRPr lang="tr-TR" b="1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Şirket’in </a:t>
            </a:r>
            <a:r>
              <a:rPr lang="pt-BR" b="1" dirty="0"/>
              <a:t>Sözleşme’yi Olağanüstü Fesih </a:t>
            </a:r>
            <a:r>
              <a:rPr lang="pt-BR" b="1" dirty="0" smtClean="0"/>
              <a:t>Hakkı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Acentelik Sözleşmesi – Sözleşmenin Sona Ermesi</a:t>
            </a:r>
            <a:r>
              <a:rPr lang="tr-TR" sz="3600" dirty="0"/>
              <a:t/>
            </a:r>
            <a:br>
              <a:rPr lang="tr-TR" sz="3600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0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/>
              <a:t>İcra Komitesinin Görevleri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/>
              <a:t>Sigorta acenteliğine ait gelişmeler ile idarî ve yasal düzenlemeleri izleyerek toplayacağı bilgileri mensuplarına ve ilgililere ulaştırmak </a:t>
            </a:r>
            <a:endParaRPr lang="tr-TR" dirty="0" smtClean="0"/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Yurt </a:t>
            </a:r>
            <a:r>
              <a:rPr lang="tr-TR" dirty="0"/>
              <a:t>içinde ve yurt dışında sigorta acenteliği ile ilgili diğer meslek kuruluşları ile ilişki kurmak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pt-BR" b="1" dirty="0" smtClean="0"/>
              <a:t>Feshin </a:t>
            </a:r>
            <a:r>
              <a:rPr lang="pt-BR" b="1" dirty="0"/>
              <a:t>Devam Eden Poliçelere </a:t>
            </a:r>
            <a:r>
              <a:rPr lang="pt-BR" b="1" dirty="0" smtClean="0"/>
              <a:t>Etkisi</a:t>
            </a:r>
            <a:endParaRPr lang="tr-TR" b="1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Denkleştirme Akçesi</a:t>
            </a:r>
            <a:endParaRPr lang="tr-TR" b="1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Acentelerin </a:t>
            </a:r>
            <a:r>
              <a:rPr lang="pt-BR" b="1" dirty="0"/>
              <a:t>Eşit İşlem </a:t>
            </a:r>
            <a:r>
              <a:rPr lang="pt-BR" b="1" dirty="0" smtClean="0"/>
              <a:t>Görmesi</a:t>
            </a:r>
            <a:endParaRPr lang="tr-TR" b="1" dirty="0" smtClean="0"/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pt-BR" b="1" dirty="0" smtClean="0"/>
              <a:t>Uyuşmazlıkların Halli 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800" b="1" dirty="0" smtClean="0"/>
              <a:t>Acentelik Sözleşmesi – Sözleşmenin Sona Ermesi</a:t>
            </a:r>
            <a:r>
              <a:rPr lang="tr-TR" sz="3600" dirty="0"/>
              <a:t/>
            </a:r>
            <a:br>
              <a:rPr lang="tr-TR" sz="3600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576064"/>
          </a:xfrm>
        </p:spPr>
        <p:txBody>
          <a:bodyPr>
            <a:normAutofit lnSpcReduction="10000"/>
          </a:bodyPr>
          <a:lstStyle/>
          <a:p>
            <a:pPr hangingPunct="0">
              <a:buClr>
                <a:schemeClr val="tx2"/>
              </a:buClr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9361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5300" dirty="0" smtClean="0"/>
              <a:t>Görüşler</a:t>
            </a:r>
            <a:r>
              <a:rPr lang="tr-TR" sz="3600" dirty="0"/>
              <a:t/>
            </a:r>
            <a:br>
              <a:rPr lang="tr-TR" sz="3600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3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/>
          </a:bodyPr>
          <a:lstStyle/>
          <a:p>
            <a:pPr hangingPunct="0">
              <a:buClr>
                <a:schemeClr val="tx2"/>
              </a:buClr>
            </a:pPr>
            <a:r>
              <a:rPr lang="tr-TR" b="1" dirty="0" smtClean="0"/>
              <a:t>Lise / Üniversite Mezuniyeti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tr-TR" b="1" dirty="0" smtClean="0"/>
              <a:t>Tüzel Kişi Acente Teknik Personel İstihdamı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tr-TR" b="1" dirty="0" smtClean="0"/>
              <a:t>Birden Fazla Acentenin Aynı Büroda Faaliyet Göstermesi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 smtClean="0"/>
              <a:t>Görüşler</a:t>
            </a:r>
            <a:r>
              <a:rPr lang="tr-TR" sz="3600" dirty="0"/>
              <a:t/>
            </a:r>
            <a:br>
              <a:rPr lang="tr-TR" sz="3600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İçerik Yer Tutucus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hangingPunct="0">
              <a:buClr>
                <a:schemeClr val="tx2"/>
              </a:buClr>
            </a:pPr>
            <a:r>
              <a:rPr lang="tr-TR" b="1" dirty="0" smtClean="0"/>
              <a:t>Teknik Personelin Birden Fazla Acentede Çalışması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tr-TR" b="1" dirty="0" smtClean="0"/>
              <a:t>Müdür/Gerçek Kişi Acentenin Birden Fazla Acentede Müdür Olarak Çalışması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tr-TR" b="1" dirty="0" smtClean="0"/>
              <a:t>Müdür Olmak İçin Eğitim</a:t>
            </a:r>
          </a:p>
          <a:p>
            <a:pPr hangingPunct="0">
              <a:buClr>
                <a:schemeClr val="tx2"/>
              </a:buClr>
            </a:pPr>
            <a:endParaRPr lang="tr-TR" b="1" dirty="0" smtClean="0"/>
          </a:p>
          <a:p>
            <a:pPr hangingPunct="0">
              <a:buClr>
                <a:schemeClr val="tx2"/>
              </a:buClr>
            </a:pPr>
            <a:r>
              <a:rPr lang="tr-TR" b="1" dirty="0" smtClean="0"/>
              <a:t>Yenileme Eğitimi  </a:t>
            </a: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dirty="0" smtClean="0"/>
              <a:t>Görüşler</a:t>
            </a:r>
            <a:r>
              <a:rPr lang="tr-TR" sz="3600" dirty="0"/>
              <a:t/>
            </a:r>
            <a:br>
              <a:rPr lang="tr-TR" sz="3600" dirty="0"/>
            </a:b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980728"/>
            <a:ext cx="8229600" cy="4824536"/>
          </a:xfrm>
          <a:ln>
            <a:noFill/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sz="4000" b="1" dirty="0">
              <a:solidFill>
                <a:srgbClr val="FF99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>
              <a:solidFill>
                <a:srgbClr val="FF9933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843" name="Picture 3" descr="logocember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947738"/>
            <a:ext cx="35290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0100" name="Picture 4" descr="logoic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4450" y="2026444"/>
            <a:ext cx="1295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2486149" y="5178678"/>
            <a:ext cx="43204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500" dirty="0" smtClean="0"/>
              <a:t>Teşekkürler</a:t>
            </a:r>
            <a:endParaRPr lang="tr-TR" sz="4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2180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/>
              <a:t>İcra Komitesinin Görevleri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Mesleğinin geliştirilmesi amacıyla gerektiğinde kurslar tertip etmek, seminer ve konferans gibi eğitim faaliyetlerinde bulunmak 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Asgarî fizikî şartları belirlemek 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Disiplin işlemleri yapmak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r>
              <a:rPr lang="tr-TR" sz="3200" b="1" dirty="0"/>
              <a:t>İcra Komitesinin Görevleri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n-US" sz="4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744" y="1700808"/>
            <a:ext cx="8604720" cy="46699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Levha kayıt işlemlerini gerçekleştirmek 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TOBB Yönetim Kuruluna sunulmak üzere yıllık rapor hazırlamak</a:t>
            </a:r>
          </a:p>
          <a:p>
            <a:pPr>
              <a:lnSpc>
                <a:spcPct val="120000"/>
              </a:lnSpc>
              <a:buClr>
                <a:schemeClr val="tx2"/>
              </a:buClr>
            </a:pPr>
            <a:endParaRPr lang="tr-TR" dirty="0" smtClean="0"/>
          </a:p>
          <a:p>
            <a:pPr>
              <a:lnSpc>
                <a:spcPct val="120000"/>
              </a:lnSpc>
              <a:buClr>
                <a:schemeClr val="tx2"/>
              </a:buClr>
            </a:pPr>
            <a:r>
              <a:rPr lang="tr-TR" dirty="0" smtClean="0"/>
              <a:t>Müsteşarlıkça istenen diğer görevleri yerine getirmek 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200" b="1" dirty="0"/>
              <a:t>TOBB Tarafından Alınan Levha Aidat Ücretleri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412750" y="1557338"/>
            <a:ext cx="8713788" cy="50403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tr-TR" altLang="tr-TR" b="1" smtClean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tr-TR" altLang="tr-TR" b="1" smtClean="0">
              <a:solidFill>
                <a:srgbClr val="0070C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043"/>
              </p:ext>
            </p:extLst>
          </p:nvPr>
        </p:nvGraphicFramePr>
        <p:xfrm>
          <a:off x="1331913" y="1484313"/>
          <a:ext cx="6096000" cy="484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18340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FFC000"/>
                          </a:solidFill>
                        </a:rPr>
                        <a:t>Acentenin Levhaya Kayıt</a:t>
                      </a:r>
                      <a:r>
                        <a:rPr lang="tr-TR" sz="1800" baseline="0" dirty="0" smtClean="0">
                          <a:solidFill>
                            <a:srgbClr val="FFC000"/>
                          </a:solidFill>
                        </a:rPr>
                        <a:t> Olduğu Dönemde TOBB’a Ödediği Toplam Levha Aidat Ücreti</a:t>
                      </a:r>
                      <a:endParaRPr lang="tr-TR" sz="1800" dirty="0">
                        <a:solidFill>
                          <a:srgbClr val="FFC000"/>
                        </a:solidFill>
                      </a:endParaRPr>
                    </a:p>
                  </a:txBody>
                  <a:tcPr marT="45729" marB="45729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718340"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Acentenin Levhaya Kayıt Olduğu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</a:rPr>
                        <a:t> Yıl</a:t>
                      </a:r>
                      <a:endParaRPr lang="tr-T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Bugüne Kadar TOBB’a Ödenen Toplam Aidat Ücreti</a:t>
                      </a:r>
                      <a:endParaRPr lang="tr-T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</a:tr>
              <a:tr h="4161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2009</a:t>
                      </a:r>
                      <a:endParaRPr lang="tr-T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50 TL</a:t>
                      </a:r>
                      <a:endParaRPr lang="tr-TR" sz="1800" dirty="0"/>
                    </a:p>
                  </a:txBody>
                  <a:tcPr marT="45729" marB="45729"/>
                </a:tc>
              </a:tr>
              <a:tr h="4161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2010</a:t>
                      </a:r>
                      <a:endParaRPr lang="tr-T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50 TL</a:t>
                      </a:r>
                      <a:endParaRPr lang="tr-TR" sz="1800" dirty="0"/>
                    </a:p>
                  </a:txBody>
                  <a:tcPr marT="45729" marB="45729"/>
                </a:tc>
              </a:tr>
              <a:tr h="4161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2011</a:t>
                      </a:r>
                      <a:endParaRPr lang="tr-T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50 TL</a:t>
                      </a:r>
                      <a:endParaRPr lang="tr-TR" sz="1800" dirty="0"/>
                    </a:p>
                  </a:txBody>
                  <a:tcPr marT="45729" marB="45729"/>
                </a:tc>
              </a:tr>
              <a:tr h="4161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2012</a:t>
                      </a:r>
                      <a:endParaRPr lang="tr-T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50 TL</a:t>
                      </a:r>
                      <a:endParaRPr lang="tr-TR" sz="1800" dirty="0"/>
                    </a:p>
                  </a:txBody>
                  <a:tcPr marT="45729" marB="45729"/>
                </a:tc>
              </a:tr>
              <a:tr h="4161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2013</a:t>
                      </a:r>
                      <a:endParaRPr lang="tr-T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50 TL</a:t>
                      </a:r>
                      <a:endParaRPr lang="tr-TR" sz="1800" dirty="0"/>
                    </a:p>
                  </a:txBody>
                  <a:tcPr marT="45729" marB="45729"/>
                </a:tc>
              </a:tr>
              <a:tr h="416182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2014</a:t>
                      </a:r>
                      <a:endParaRPr lang="tr-TR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50 TL</a:t>
                      </a:r>
                      <a:endParaRPr lang="tr-TR" sz="1800" dirty="0"/>
                    </a:p>
                  </a:txBody>
                  <a:tcPr marT="45729" marB="45729"/>
                </a:tc>
              </a:tr>
              <a:tr h="914451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2015</a:t>
                      </a:r>
                    </a:p>
                    <a:p>
                      <a:endParaRPr lang="tr-TR" sz="1800" dirty="0" smtClean="0"/>
                    </a:p>
                    <a:p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75 TL</a:t>
                      </a:r>
                    </a:p>
                    <a:p>
                      <a:endParaRPr lang="tr-TR" sz="1800" dirty="0" smtClean="0"/>
                    </a:p>
                    <a:p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375 TL</a:t>
                      </a:r>
                      <a:endParaRPr lang="tr-T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ÜLKEMİZDE FAALİYET GÖSTEREN ACENTELERİN PERSONEL DURUMU</a:t>
            </a:r>
            <a:endParaRPr lang="tr-T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>
          <a:xfrm>
            <a:off x="254000" y="620713"/>
            <a:ext cx="8856663" cy="576103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endParaRPr lang="tr-TR" altLang="tr-TR" sz="24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400" b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18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Gerçek Kişi Acente Sayısı 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7.577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Teknik Personelsiz Çalışan Gerçek Kişi Acente Sayısı 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4.673</a:t>
            </a:r>
            <a:r>
              <a:rPr lang="tr-TR" altLang="tr-TR" sz="2000" b="1" dirty="0" smtClean="0"/>
              <a:t> (</a:t>
            </a:r>
            <a:r>
              <a:rPr lang="tr-TR" altLang="tr-TR" sz="2000" b="1" dirty="0" smtClean="0">
                <a:solidFill>
                  <a:srgbClr val="3333CC"/>
                </a:solidFill>
              </a:rPr>
              <a:t>toplamın %62’si</a:t>
            </a:r>
            <a:r>
              <a:rPr lang="tr-TR" altLang="tr-TR" sz="2000" b="1" dirty="0" smtClean="0"/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Gerçek Kişi Acentede Çalışan Tek. Per. Sayısı: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3.663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Tüzel Kişi Acente Sayısı 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7.882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Tüzel Kişi Acentede Çalışan Tek. Per. Sayısı 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15.177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Tüzel Kişi Acentede Çalışan Müdür Sayısı: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8.727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Tüzel Kişi Acentede Çalışan Toplam Personel Sayısı 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23.904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Personel istihdamının yapılmaması nedeniyle Levha kaydı silinen tüzel kişi acente sayısı : </a:t>
            </a:r>
            <a:r>
              <a:rPr lang="tr-TR" altLang="tr-TR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796*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36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/>
              <a:t>* (238 </a:t>
            </a:r>
            <a:r>
              <a:rPr lang="tr-TR" altLang="tr-TR" sz="2000" b="1" dirty="0"/>
              <a:t>Acente durumunu düzelterek yeniden kayıt olmuştur.)</a:t>
            </a:r>
          </a:p>
        </p:txBody>
      </p:sp>
    </p:spTree>
    <p:extLst>
      <p:ext uri="{BB962C8B-B14F-4D97-AF65-F5344CB8AC3E}">
        <p14:creationId xmlns:p14="http://schemas.microsoft.com/office/powerpoint/2010/main" val="1057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>
          <a:xfrm>
            <a:off x="31750" y="620713"/>
            <a:ext cx="8856663" cy="612140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tr-TR" altLang="tr-TR" sz="2400" b="1" dirty="0" smtClean="0">
                <a:solidFill>
                  <a:srgbClr val="FF9933"/>
                </a:solidFill>
              </a:rPr>
              <a:t> </a:t>
            </a:r>
            <a:r>
              <a:rPr lang="tr-TR" altLang="tr-TR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Personel İstihdamı Yapmadığı İçin Levha Kaydı Silinen 796 Sigorta Acentesine İlişkin Bilgiler</a:t>
            </a:r>
            <a:endParaRPr lang="tr-TR" altLang="tr-TR" sz="18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0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0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TÜRKİYE GENELİ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</a:rPr>
              <a:t>MÜDÜRÜ OLMAYANLAR: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374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>
                <a:solidFill>
                  <a:schemeClr val="accent1">
                    <a:lumMod val="75000"/>
                  </a:schemeClr>
                </a:solidFill>
              </a:rPr>
              <a:t>TEKNİK PERSONELİ OLMAYANLAR: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422</a:t>
            </a: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0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İSTANBUL</a:t>
            </a:r>
            <a:endParaRPr lang="tr-TR" altLang="tr-TR" sz="20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MÜDÜRÜ OLMAYANLAR: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127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altLang="tr-TR" sz="2000" b="1" dirty="0">
                <a:solidFill>
                  <a:schemeClr val="accent1">
                    <a:lumMod val="75000"/>
                  </a:schemeClr>
                </a:solidFill>
              </a:rPr>
              <a:t>TEKNİK PERSONELİ OLMAYANLAR: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141</a:t>
            </a:r>
            <a:endParaRPr lang="tr-TR" altLang="tr-TR" sz="20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18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0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tr-TR" altLang="tr-TR" sz="2000" b="1" dirty="0" smtClean="0"/>
          </a:p>
        </p:txBody>
      </p:sp>
      <p:sp>
        <p:nvSpPr>
          <p:cNvPr id="6" name="8 Sağ Ok"/>
          <p:cNvSpPr/>
          <p:nvPr/>
        </p:nvSpPr>
        <p:spPr>
          <a:xfrm>
            <a:off x="4427984" y="4077072"/>
            <a:ext cx="78581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5647" y="524995"/>
            <a:ext cx="8229600" cy="94096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8 Sağ Ok"/>
          <p:cNvSpPr/>
          <p:nvPr/>
        </p:nvSpPr>
        <p:spPr>
          <a:xfrm>
            <a:off x="4486285" y="2636912"/>
            <a:ext cx="785813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8" name="Başlık 1"/>
          <p:cNvSpPr txBox="1">
            <a:spLocks/>
          </p:cNvSpPr>
          <p:nvPr/>
        </p:nvSpPr>
        <p:spPr bwMode="auto">
          <a:xfrm>
            <a:off x="5724128" y="2415979"/>
            <a:ext cx="266382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>
                <a:solidFill>
                  <a:srgbClr val="FF0000"/>
                </a:solidFill>
              </a:rPr>
              <a:t>TÜRKİYE’DE 238 </a:t>
            </a:r>
            <a:r>
              <a:rPr lang="tr-TR" altLang="tr-TR" sz="1200" b="1" dirty="0">
                <a:solidFill>
                  <a:srgbClr val="FF0000"/>
                </a:solidFill>
              </a:rPr>
              <a:t>ACENTE DURUMUNU </a:t>
            </a:r>
            <a:r>
              <a:rPr lang="tr-TR" altLang="tr-TR" sz="1200" b="1" dirty="0" smtClean="0">
                <a:solidFill>
                  <a:srgbClr val="FF0000"/>
                </a:solidFill>
              </a:rPr>
              <a:t>DÜZELTMİŞ</a:t>
            </a:r>
            <a:r>
              <a:rPr lang="tr-TR" altLang="tr-TR" sz="1200" b="1" dirty="0" smtClean="0">
                <a:solidFill>
                  <a:srgbClr val="FF0000"/>
                </a:solidFill>
              </a:rPr>
              <a:t>TİR.</a:t>
            </a:r>
            <a:endParaRPr lang="tr-TR" altLang="tr-TR" sz="1200" b="1" dirty="0">
              <a:solidFill>
                <a:srgbClr val="FF0000"/>
              </a:solidFill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 bwMode="auto">
          <a:xfrm>
            <a:off x="5724128" y="3839638"/>
            <a:ext cx="266382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BBB59"/>
              </a:buClr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>
                <a:solidFill>
                  <a:srgbClr val="FF0000"/>
                </a:solidFill>
              </a:rPr>
              <a:t>İSTANBUL’DA 74 ACENTE DURUMUNU DÜZELTMİŞTİR.</a:t>
            </a:r>
            <a:endParaRPr lang="tr-TR" altLang="tr-T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471810"/>
            <a:ext cx="8064896" cy="1156990"/>
          </a:xfrm>
        </p:spPr>
        <p:txBody>
          <a:bodyPr>
            <a:noAutofit/>
          </a:bodyPr>
          <a:lstStyle/>
          <a:p>
            <a:endParaRPr lang="en-US" sz="4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021938"/>
              </p:ext>
            </p:extLst>
          </p:nvPr>
        </p:nvGraphicFramePr>
        <p:xfrm>
          <a:off x="144463" y="1700213"/>
          <a:ext cx="86042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3"/>
                <a:gridCol w="2151063"/>
                <a:gridCol w="2151063"/>
                <a:gridCol w="2151063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Yıllar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Levhaya Kaydolan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Levhadan Silinen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Yeniden Kaydolan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2009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14.997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1.346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705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271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533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141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696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2.339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377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545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117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1.013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1.505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334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108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7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6301</TotalTime>
  <Words>905</Words>
  <Application>Microsoft Office PowerPoint</Application>
  <PresentationFormat>Ekran Gösterisi (4:3)</PresentationFormat>
  <Paragraphs>232</Paragraphs>
  <Slides>34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6" baseType="lpstr">
      <vt:lpstr>Ofis Teması</vt:lpstr>
      <vt:lpstr>think-cell Slide</vt:lpstr>
      <vt:lpstr>SİGORTA ACENTELERİ İCRA KOMİTESİ</vt:lpstr>
      <vt:lpstr>İcra Komitesinin Görevleri </vt:lpstr>
      <vt:lpstr>İcra Komitesinin Görevleri </vt:lpstr>
      <vt:lpstr>İcra Komitesinin Görevleri </vt:lpstr>
      <vt:lpstr>İcra Komitesinin Görevleri </vt:lpstr>
      <vt:lpstr>TOBB Tarafından Alınan Levha Aidat Ücretleri</vt:lpstr>
      <vt:lpstr>ÜLKEMİZDE FAALİYET GÖSTEREN ACENTELERİN PERSONEL DURUMU</vt:lpstr>
      <vt:lpstr>PowerPoint Sunusu</vt:lpstr>
      <vt:lpstr>PowerPoint Sunusu</vt:lpstr>
      <vt:lpstr>Temel  Faaliyetler – Mevzuat  </vt:lpstr>
      <vt:lpstr>Temel Faaliyetler – Mevzuat  </vt:lpstr>
      <vt:lpstr>Temel Faaliyetler – Mevzuat  </vt:lpstr>
      <vt:lpstr>Temel Faaliyetler – Mevzuat  </vt:lpstr>
      <vt:lpstr>Temel Faaliyetler – Disiplin İşlemleri  </vt:lpstr>
      <vt:lpstr>Temel Faaliyetler – Raporlar </vt:lpstr>
      <vt:lpstr>Temel Faaliyetler – Yurt Dışı İlişkiler </vt:lpstr>
      <vt:lpstr>Temel Faaliyetler – Sektörel Şura </vt:lpstr>
      <vt:lpstr>Temel Faaliyetler – Sektörel Şura </vt:lpstr>
      <vt:lpstr>Temel Faaliyetler – Lobi Çalışmaları </vt:lpstr>
      <vt:lpstr>Temel Faaliyetler – Lobi Çalışmaları </vt:lpstr>
      <vt:lpstr>Temel Faaliyetler – Lobi Çalışmaları </vt:lpstr>
      <vt:lpstr>Acentelik Sözleşmesi</vt:lpstr>
      <vt:lpstr>Acentelik Sözleşmesi – Şirketin Borçları</vt:lpstr>
      <vt:lpstr>Acentelik Sözleşmesi – Kayıt Düzeni ve Mutabakat</vt:lpstr>
      <vt:lpstr>Acentelik Sözleşmesi – Prim Tahsilatı</vt:lpstr>
      <vt:lpstr>Acentelik Sözleşmesi – Komisyonlar</vt:lpstr>
      <vt:lpstr>Acentelik Sözleşmesi – Teminatlar</vt:lpstr>
      <vt:lpstr>Acentelik Sözleşmesi – Şirket / Müşteri ilişkisi </vt:lpstr>
      <vt:lpstr>Acentelik Sözleşmesi – Sözleşmenin Sona Ermesi </vt:lpstr>
      <vt:lpstr>Acentelik Sözleşmesi – Sözleşmenin Sona Ermesi </vt:lpstr>
      <vt:lpstr>Görüşler </vt:lpstr>
      <vt:lpstr>Görüşler </vt:lpstr>
      <vt:lpstr>Görüşler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TEPAV R5</dc:creator>
  <cp:lastModifiedBy>tobb</cp:lastModifiedBy>
  <cp:revision>386</cp:revision>
  <cp:lastPrinted>2012-06-01T16:45:09Z</cp:lastPrinted>
  <dcterms:created xsi:type="dcterms:W3CDTF">2011-03-31T14:58:37Z</dcterms:created>
  <dcterms:modified xsi:type="dcterms:W3CDTF">2016-02-24T14:40:29Z</dcterms:modified>
</cp:coreProperties>
</file>