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929" r:id="rId2"/>
  </p:sldMasterIdLst>
  <p:notesMasterIdLst>
    <p:notesMasterId r:id="rId65"/>
  </p:notesMasterIdLst>
  <p:handoutMasterIdLst>
    <p:handoutMasterId r:id="rId66"/>
  </p:handoutMasterIdLst>
  <p:sldIdLst>
    <p:sldId id="376" r:id="rId3"/>
    <p:sldId id="377" r:id="rId4"/>
    <p:sldId id="378" r:id="rId5"/>
    <p:sldId id="379" r:id="rId6"/>
    <p:sldId id="385" r:id="rId7"/>
    <p:sldId id="386" r:id="rId8"/>
    <p:sldId id="594" r:id="rId9"/>
    <p:sldId id="507" r:id="rId10"/>
    <p:sldId id="559" r:id="rId11"/>
    <p:sldId id="623" r:id="rId12"/>
    <p:sldId id="506" r:id="rId13"/>
    <p:sldId id="601" r:id="rId14"/>
    <p:sldId id="582" r:id="rId15"/>
    <p:sldId id="625" r:id="rId16"/>
    <p:sldId id="626" r:id="rId17"/>
    <p:sldId id="627" r:id="rId18"/>
    <p:sldId id="583" r:id="rId19"/>
    <p:sldId id="597" r:id="rId20"/>
    <p:sldId id="576" r:id="rId21"/>
    <p:sldId id="577" r:id="rId22"/>
    <p:sldId id="526" r:id="rId23"/>
    <p:sldId id="628" r:id="rId24"/>
    <p:sldId id="497" r:id="rId25"/>
    <p:sldId id="511" r:id="rId26"/>
    <p:sldId id="500" r:id="rId27"/>
    <p:sldId id="501" r:id="rId28"/>
    <p:sldId id="612" r:id="rId29"/>
    <p:sldId id="496" r:id="rId30"/>
    <p:sldId id="560" r:id="rId31"/>
    <p:sldId id="609" r:id="rId32"/>
    <p:sldId id="634" r:id="rId33"/>
    <p:sldId id="635" r:id="rId34"/>
    <p:sldId id="611" r:id="rId35"/>
    <p:sldId id="535" r:id="rId36"/>
    <p:sldId id="631" r:id="rId37"/>
    <p:sldId id="632" r:id="rId38"/>
    <p:sldId id="633" r:id="rId39"/>
    <p:sldId id="536" r:id="rId40"/>
    <p:sldId id="519" r:id="rId41"/>
    <p:sldId id="602" r:id="rId42"/>
    <p:sldId id="603" r:id="rId43"/>
    <p:sldId id="520" r:id="rId44"/>
    <p:sldId id="595" r:id="rId45"/>
    <p:sldId id="521" r:id="rId46"/>
    <p:sldId id="555" r:id="rId47"/>
    <p:sldId id="584" r:id="rId48"/>
    <p:sldId id="605" r:id="rId49"/>
    <p:sldId id="585" r:id="rId50"/>
    <p:sldId id="598" r:id="rId51"/>
    <p:sldId id="599" r:id="rId52"/>
    <p:sldId id="600" r:id="rId53"/>
    <p:sldId id="596" r:id="rId54"/>
    <p:sldId id="630" r:id="rId55"/>
    <p:sldId id="613" r:id="rId56"/>
    <p:sldId id="614" r:id="rId57"/>
    <p:sldId id="615" r:id="rId58"/>
    <p:sldId id="616" r:id="rId59"/>
    <p:sldId id="617" r:id="rId60"/>
    <p:sldId id="618" r:id="rId61"/>
    <p:sldId id="619" r:id="rId62"/>
    <p:sldId id="620" r:id="rId63"/>
    <p:sldId id="622" r:id="rId64"/>
  </p:sldIdLst>
  <p:sldSz cx="9144000" cy="6858000" type="screen4x3"/>
  <p:notesSz cx="6858000" cy="10052050"/>
  <p:defaultTextStyle>
    <a:defPPr>
      <a:defRPr lang="en-US"/>
    </a:defPPr>
    <a:lvl1pPr algn="l" rtl="0" fontAlgn="base">
      <a:spcBef>
        <a:spcPct val="0"/>
      </a:spcBef>
      <a:spcAft>
        <a:spcPct val="0"/>
      </a:spcAft>
      <a:defRPr sz="2000" b="1"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000" b="1"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000" b="1"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000" b="1"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000" b="1" kern="1200">
        <a:solidFill>
          <a:schemeClr val="tx1"/>
        </a:solidFill>
        <a:latin typeface="Tahoma" panose="020B0604030504040204" pitchFamily="34" charset="0"/>
        <a:ea typeface="+mn-ea"/>
        <a:cs typeface="+mn-cs"/>
      </a:defRPr>
    </a:lvl5pPr>
    <a:lvl6pPr marL="2286000" algn="l" defTabSz="914400" rtl="0" eaLnBrk="1" latinLnBrk="0" hangingPunct="1">
      <a:defRPr sz="2000" b="1" kern="1200">
        <a:solidFill>
          <a:schemeClr val="tx1"/>
        </a:solidFill>
        <a:latin typeface="Tahoma" panose="020B0604030504040204" pitchFamily="34" charset="0"/>
        <a:ea typeface="+mn-ea"/>
        <a:cs typeface="+mn-cs"/>
      </a:defRPr>
    </a:lvl6pPr>
    <a:lvl7pPr marL="2743200" algn="l" defTabSz="914400" rtl="0" eaLnBrk="1" latinLnBrk="0" hangingPunct="1">
      <a:defRPr sz="2000" b="1" kern="1200">
        <a:solidFill>
          <a:schemeClr val="tx1"/>
        </a:solidFill>
        <a:latin typeface="Tahoma" panose="020B0604030504040204" pitchFamily="34" charset="0"/>
        <a:ea typeface="+mn-ea"/>
        <a:cs typeface="+mn-cs"/>
      </a:defRPr>
    </a:lvl7pPr>
    <a:lvl8pPr marL="3200400" algn="l" defTabSz="914400" rtl="0" eaLnBrk="1" latinLnBrk="0" hangingPunct="1">
      <a:defRPr sz="2000" b="1" kern="1200">
        <a:solidFill>
          <a:schemeClr val="tx1"/>
        </a:solidFill>
        <a:latin typeface="Tahoma" panose="020B0604030504040204" pitchFamily="34" charset="0"/>
        <a:ea typeface="+mn-ea"/>
        <a:cs typeface="+mn-cs"/>
      </a:defRPr>
    </a:lvl8pPr>
    <a:lvl9pPr marL="3657600" algn="l" defTabSz="914400" rtl="0" eaLnBrk="1" latinLnBrk="0" hangingPunct="1">
      <a:defRPr sz="20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640">
          <p15:clr>
            <a:srgbClr val="A4A3A4"/>
          </p15:clr>
        </p15:guide>
        <p15:guide id="2" pos="2880">
          <p15:clr>
            <a:srgbClr val="A4A3A4"/>
          </p15:clr>
        </p15:guide>
      </p15:sldGuideLst>
    </p:ext>
    <p:ext uri="{2D200454-40CA-4A62-9FC3-DE9A4176ACB9}">
      <p15:notesGuideLst xmlns:p15="http://schemas.microsoft.com/office/powerpoint/2012/main">
        <p15:guide id="1" orient="horz" pos="3165">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66FF"/>
    <a:srgbClr val="936FDB"/>
    <a:srgbClr val="8FCE80"/>
    <a:srgbClr val="FFCC99"/>
    <a:srgbClr val="339966"/>
    <a:srgbClr val="33993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548" autoAdjust="0"/>
  </p:normalViewPr>
  <p:slideViewPr>
    <p:cSldViewPr>
      <p:cViewPr varScale="1">
        <p:scale>
          <a:sx n="69" d="100"/>
          <a:sy n="69" d="100"/>
        </p:scale>
        <p:origin x="1434" y="66"/>
      </p:cViewPr>
      <p:guideLst>
        <p:guide orient="horz" pos="264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2430"/>
    </p:cViewPr>
  </p:sorterViewPr>
  <p:notesViewPr>
    <p:cSldViewPr>
      <p:cViewPr varScale="1">
        <p:scale>
          <a:sx n="58" d="100"/>
          <a:sy n="58" d="100"/>
        </p:scale>
        <p:origin x="-1812" y="-72"/>
      </p:cViewPr>
      <p:guideLst>
        <p:guide orient="horz" pos="3165"/>
        <p:guide pos="216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al__ma_Sayfas_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2542522747640347"/>
          <c:y val="0.18766574011949264"/>
          <c:w val="0.84804464202460028"/>
          <c:h val="0.57644232026001407"/>
        </c:manualLayout>
      </c:layout>
      <c:lineChart>
        <c:grouping val="stacked"/>
        <c:varyColors val="0"/>
        <c:ser>
          <c:idx val="0"/>
          <c:order val="0"/>
          <c:tx>
            <c:strRef>
              <c:f>Sayfa1!$C$2:$C$3</c:f>
              <c:strCache>
                <c:ptCount val="2"/>
                <c:pt idx="0">
                  <c:v>Bedeni</c:v>
                </c:pt>
                <c:pt idx="1">
                  <c:v>Adet</c:v>
                </c:pt>
              </c:strCache>
            </c:strRef>
          </c:tx>
          <c:spPr>
            <a:ln>
              <a:solidFill>
                <a:schemeClr val="bg2">
                  <a:lumMod val="60000"/>
                  <a:lumOff val="40000"/>
                </a:schemeClr>
              </a:solidFill>
            </a:ln>
          </c:spPr>
          <c:marker>
            <c:symbol val="none"/>
          </c:marker>
          <c:cat>
            <c:strRef>
              <c:f>Sayfa1!$B$4:$B$16</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Ocak</c:v>
                </c:pt>
              </c:strCache>
            </c:strRef>
          </c:cat>
          <c:val>
            <c:numRef>
              <c:f>Sayfa1!$C$4:$C$16</c:f>
              <c:numCache>
                <c:formatCode>#.##0</c:formatCode>
                <c:ptCount val="13"/>
                <c:pt idx="0">
                  <c:v>125</c:v>
                </c:pt>
                <c:pt idx="1">
                  <c:v>97</c:v>
                </c:pt>
                <c:pt idx="2">
                  <c:v>117</c:v>
                </c:pt>
                <c:pt idx="3">
                  <c:v>131</c:v>
                </c:pt>
                <c:pt idx="4">
                  <c:v>119</c:v>
                </c:pt>
                <c:pt idx="5">
                  <c:v>133</c:v>
                </c:pt>
                <c:pt idx="6">
                  <c:v>96</c:v>
                </c:pt>
                <c:pt idx="7">
                  <c:v>125</c:v>
                </c:pt>
                <c:pt idx="8">
                  <c:v>76</c:v>
                </c:pt>
                <c:pt idx="9">
                  <c:v>83</c:v>
                </c:pt>
                <c:pt idx="10">
                  <c:v>121</c:v>
                </c:pt>
                <c:pt idx="11">
                  <c:v>146</c:v>
                </c:pt>
                <c:pt idx="12">
                  <c:v>165</c:v>
                </c:pt>
              </c:numCache>
            </c:numRef>
          </c:val>
          <c:smooth val="0"/>
          <c:extLst>
            <c:ext xmlns:c16="http://schemas.microsoft.com/office/drawing/2014/chart" uri="{C3380CC4-5D6E-409C-BE32-E72D297353CC}">
              <c16:uniqueId val="{00000000-35A4-481B-AB41-920A9F1B5D4A}"/>
            </c:ext>
          </c:extLst>
        </c:ser>
        <c:dLbls>
          <c:showLegendKey val="0"/>
          <c:showVal val="0"/>
          <c:showCatName val="0"/>
          <c:showSerName val="0"/>
          <c:showPercent val="0"/>
          <c:showBubbleSize val="0"/>
        </c:dLbls>
        <c:smooth val="0"/>
        <c:axId val="1601310848"/>
        <c:axId val="1"/>
      </c:lineChart>
      <c:catAx>
        <c:axId val="1601310848"/>
        <c:scaling>
          <c:orientation val="minMax"/>
        </c:scaling>
        <c:delete val="0"/>
        <c:axPos val="b"/>
        <c:numFmt formatCode="General" sourceLinked="1"/>
        <c:majorTickMark val="out"/>
        <c:minorTickMark val="none"/>
        <c:tickLblPos val="nextTo"/>
        <c:txPr>
          <a:bodyPr/>
          <a:lstStyle/>
          <a:p>
            <a:pPr>
              <a:defRPr sz="1045" b="1"/>
            </a:pPr>
            <a:endParaRPr lang="tr-TR"/>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a:lstStyle/>
          <a:p>
            <a:pPr>
              <a:defRPr sz="1045" b="1"/>
            </a:pPr>
            <a:endParaRPr lang="tr-TR"/>
          </a:p>
        </c:txPr>
        <c:crossAx val="1601310848"/>
        <c:crosses val="autoZero"/>
        <c:crossBetween val="between"/>
      </c:valAx>
      <c:spPr>
        <a:noFill/>
        <a:ln w="25381">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797" b="1" i="0" u="none" strike="noStrike" baseline="0">
                <a:effectLst/>
              </a:rPr>
              <a:t>Bedeni</a:t>
            </a:r>
            <a:r>
              <a:rPr lang="tr-TR" sz="1797" b="1" i="0" u="none" strike="noStrike" baseline="0">
                <a:effectLst/>
              </a:rPr>
              <a:t> </a:t>
            </a:r>
            <a:r>
              <a:rPr lang="tr-TR" sz="1797" b="1" i="0" baseline="0">
                <a:effectLst/>
              </a:rPr>
              <a:t>Tutar</a:t>
            </a:r>
            <a:endParaRPr lang="tr-TR">
              <a:effectLst/>
            </a:endParaRPr>
          </a:p>
        </c:rich>
      </c:tx>
      <c:overlay val="0"/>
    </c:title>
    <c:autoTitleDeleted val="0"/>
    <c:plotArea>
      <c:layout/>
      <c:lineChart>
        <c:grouping val="stacked"/>
        <c:varyColors val="0"/>
        <c:ser>
          <c:idx val="0"/>
          <c:order val="0"/>
          <c:tx>
            <c:strRef>
              <c:f>Sayfa1!$C$2:$C$3</c:f>
              <c:strCache>
                <c:ptCount val="2"/>
                <c:pt idx="0">
                  <c:v>Bedeni</c:v>
                </c:pt>
                <c:pt idx="1">
                  <c:v>Adet</c:v>
                </c:pt>
              </c:strCache>
            </c:strRef>
          </c:tx>
          <c:spPr>
            <a:ln>
              <a:solidFill>
                <a:schemeClr val="accent2"/>
              </a:solidFill>
            </a:ln>
          </c:spPr>
          <c:marker>
            <c:symbol val="none"/>
          </c:marker>
          <c:cat>
            <c:strRef>
              <c:f>Sayfa1!$B$4:$B$16</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Ocak</c:v>
                </c:pt>
              </c:strCache>
            </c:strRef>
          </c:cat>
          <c:val>
            <c:numRef>
              <c:f>Sayfa1!$C$4:$C$16</c:f>
              <c:numCache>
                <c:formatCode>#.##0</c:formatCode>
                <c:ptCount val="13"/>
                <c:pt idx="0">
                  <c:v>125</c:v>
                </c:pt>
                <c:pt idx="1">
                  <c:v>97</c:v>
                </c:pt>
                <c:pt idx="2">
                  <c:v>117</c:v>
                </c:pt>
                <c:pt idx="3">
                  <c:v>131</c:v>
                </c:pt>
                <c:pt idx="4">
                  <c:v>119</c:v>
                </c:pt>
                <c:pt idx="5">
                  <c:v>133</c:v>
                </c:pt>
                <c:pt idx="6">
                  <c:v>96</c:v>
                </c:pt>
                <c:pt idx="7">
                  <c:v>125</c:v>
                </c:pt>
                <c:pt idx="8">
                  <c:v>76</c:v>
                </c:pt>
                <c:pt idx="9">
                  <c:v>83</c:v>
                </c:pt>
                <c:pt idx="10">
                  <c:v>121</c:v>
                </c:pt>
                <c:pt idx="11">
                  <c:v>146</c:v>
                </c:pt>
                <c:pt idx="12">
                  <c:v>165</c:v>
                </c:pt>
              </c:numCache>
            </c:numRef>
          </c:val>
          <c:smooth val="0"/>
          <c:extLst>
            <c:ext xmlns:c16="http://schemas.microsoft.com/office/drawing/2014/chart" uri="{C3380CC4-5D6E-409C-BE32-E72D297353CC}">
              <c16:uniqueId val="{00000000-16EE-4C60-ADEB-7C532B4E9509}"/>
            </c:ext>
          </c:extLst>
        </c:ser>
        <c:ser>
          <c:idx val="1"/>
          <c:order val="1"/>
          <c:tx>
            <c:strRef>
              <c:f>Sayfa1!$C$2:$C$3</c:f>
              <c:strCache>
                <c:ptCount val="2"/>
                <c:pt idx="0">
                  <c:v>Bedeni</c:v>
                </c:pt>
                <c:pt idx="1">
                  <c:v>Adet</c:v>
                </c:pt>
              </c:strCache>
            </c:strRef>
          </c:tx>
          <c:marker>
            <c:symbol val="none"/>
          </c:marker>
          <c:cat>
            <c:strRef>
              <c:f>Sayfa1!$B$4:$B$16</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Ocak</c:v>
                </c:pt>
              </c:strCache>
            </c:strRef>
          </c:cat>
          <c:val>
            <c:numRef>
              <c:f>Sayfa1!$C$4:$C$16</c:f>
              <c:numCache>
                <c:formatCode>#.##0</c:formatCode>
                <c:ptCount val="13"/>
                <c:pt idx="0">
                  <c:v>125</c:v>
                </c:pt>
                <c:pt idx="1">
                  <c:v>97</c:v>
                </c:pt>
                <c:pt idx="2">
                  <c:v>117</c:v>
                </c:pt>
                <c:pt idx="3">
                  <c:v>131</c:v>
                </c:pt>
                <c:pt idx="4">
                  <c:v>119</c:v>
                </c:pt>
                <c:pt idx="5">
                  <c:v>133</c:v>
                </c:pt>
                <c:pt idx="6">
                  <c:v>96</c:v>
                </c:pt>
                <c:pt idx="7">
                  <c:v>125</c:v>
                </c:pt>
                <c:pt idx="8">
                  <c:v>76</c:v>
                </c:pt>
                <c:pt idx="9">
                  <c:v>83</c:v>
                </c:pt>
                <c:pt idx="10">
                  <c:v>121</c:v>
                </c:pt>
                <c:pt idx="11">
                  <c:v>146</c:v>
                </c:pt>
                <c:pt idx="12">
                  <c:v>165</c:v>
                </c:pt>
              </c:numCache>
            </c:numRef>
          </c:val>
          <c:smooth val="0"/>
          <c:extLst>
            <c:ext xmlns:c16="http://schemas.microsoft.com/office/drawing/2014/chart" uri="{C3380CC4-5D6E-409C-BE32-E72D297353CC}">
              <c16:uniqueId val="{00000001-16EE-4C60-ADEB-7C532B4E9509}"/>
            </c:ext>
          </c:extLst>
        </c:ser>
        <c:ser>
          <c:idx val="2"/>
          <c:order val="2"/>
          <c:tx>
            <c:strRef>
              <c:f>Sayfa1!$D$2:$D$3</c:f>
              <c:strCache>
                <c:ptCount val="2"/>
                <c:pt idx="0">
                  <c:v>Bedeni</c:v>
                </c:pt>
                <c:pt idx="1">
                  <c:v>Tutar</c:v>
                </c:pt>
              </c:strCache>
            </c:strRef>
          </c:tx>
          <c:spPr>
            <a:ln>
              <a:solidFill>
                <a:srgbClr val="FF0000"/>
              </a:solidFill>
            </a:ln>
          </c:spPr>
          <c:marker>
            <c:symbol val="none"/>
          </c:marker>
          <c:cat>
            <c:strRef>
              <c:f>Sayfa1!$B$4:$B$16</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Ocak</c:v>
                </c:pt>
              </c:strCache>
            </c:strRef>
          </c:cat>
          <c:val>
            <c:numRef>
              <c:f>Sayfa1!$D$4:$D$16</c:f>
              <c:numCache>
                <c:formatCode>#.##0</c:formatCode>
                <c:ptCount val="13"/>
                <c:pt idx="0">
                  <c:v>6585840.8200000003</c:v>
                </c:pt>
                <c:pt idx="1">
                  <c:v>5952343.5099999998</c:v>
                </c:pt>
                <c:pt idx="2">
                  <c:v>5482935.4800000004</c:v>
                </c:pt>
                <c:pt idx="3">
                  <c:v>6063598.5499999998</c:v>
                </c:pt>
                <c:pt idx="4">
                  <c:v>7597044.1600000001</c:v>
                </c:pt>
                <c:pt idx="5">
                  <c:v>8292870.1500000004</c:v>
                </c:pt>
                <c:pt idx="6">
                  <c:v>6755874.0199999996</c:v>
                </c:pt>
                <c:pt idx="7">
                  <c:v>7886244.9699999997</c:v>
                </c:pt>
                <c:pt idx="8">
                  <c:v>5264514.03</c:v>
                </c:pt>
                <c:pt idx="9">
                  <c:v>5282162.3099999996</c:v>
                </c:pt>
                <c:pt idx="10">
                  <c:v>6623106.8799999999</c:v>
                </c:pt>
                <c:pt idx="11">
                  <c:v>11989052.76</c:v>
                </c:pt>
                <c:pt idx="12">
                  <c:v>11589013.710000001</c:v>
                </c:pt>
              </c:numCache>
            </c:numRef>
          </c:val>
          <c:smooth val="0"/>
          <c:extLst>
            <c:ext xmlns:c16="http://schemas.microsoft.com/office/drawing/2014/chart" uri="{C3380CC4-5D6E-409C-BE32-E72D297353CC}">
              <c16:uniqueId val="{00000002-16EE-4C60-ADEB-7C532B4E9509}"/>
            </c:ext>
          </c:extLst>
        </c:ser>
        <c:dLbls>
          <c:showLegendKey val="0"/>
          <c:showVal val="0"/>
          <c:showCatName val="0"/>
          <c:showSerName val="0"/>
          <c:showPercent val="0"/>
          <c:showBubbleSize val="0"/>
        </c:dLbls>
        <c:smooth val="0"/>
        <c:axId val="1622719936"/>
        <c:axId val="1"/>
      </c:lineChart>
      <c:catAx>
        <c:axId val="1622719936"/>
        <c:scaling>
          <c:orientation val="minMax"/>
        </c:scaling>
        <c:delete val="0"/>
        <c:axPos val="b"/>
        <c:numFmt formatCode="General" sourceLinked="1"/>
        <c:majorTickMark val="out"/>
        <c:minorTickMark val="none"/>
        <c:tickLblPos val="nextTo"/>
        <c:txPr>
          <a:bodyPr/>
          <a:lstStyle/>
          <a:p>
            <a:pPr>
              <a:defRPr sz="1048" b="1"/>
            </a:pPr>
            <a:endParaRPr lang="tr-TR"/>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a:lstStyle/>
          <a:p>
            <a:pPr>
              <a:defRPr sz="1048" b="1"/>
            </a:pPr>
            <a:endParaRPr lang="tr-TR"/>
          </a:p>
        </c:txPr>
        <c:crossAx val="1622719936"/>
        <c:crosses val="autoZero"/>
        <c:crossBetween val="between"/>
      </c:valAx>
      <c:spPr>
        <a:noFill/>
        <a:ln w="25397">
          <a:noFill/>
        </a:ln>
      </c:spPr>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87" b="1" i="0" u="none" strike="noStrike" kern="1200" baseline="0">
                <a:solidFill>
                  <a:sysClr val="windowText" lastClr="000000"/>
                </a:solidFill>
                <a:latin typeface="+mn-lt"/>
                <a:ea typeface="+mn-ea"/>
                <a:cs typeface="+mn-cs"/>
              </a:defRPr>
            </a:pPr>
            <a:r>
              <a:rPr lang="en-US" sz="1787" b="1" i="0" baseline="0">
                <a:effectLst/>
              </a:rPr>
              <a:t>İflas </a:t>
            </a:r>
            <a:r>
              <a:rPr lang="en-US"/>
              <a:t>Tutar</a:t>
            </a:r>
          </a:p>
        </c:rich>
      </c:tx>
      <c:overlay val="0"/>
    </c:title>
    <c:autoTitleDeleted val="0"/>
    <c:plotArea>
      <c:layout/>
      <c:lineChart>
        <c:grouping val="stacked"/>
        <c:varyColors val="0"/>
        <c:ser>
          <c:idx val="0"/>
          <c:order val="0"/>
          <c:tx>
            <c:strRef>
              <c:f>Sayfa1!$F$3</c:f>
              <c:strCache>
                <c:ptCount val="1"/>
                <c:pt idx="0">
                  <c:v>Tutar</c:v>
                </c:pt>
              </c:strCache>
            </c:strRef>
          </c:tx>
          <c:spPr>
            <a:ln>
              <a:solidFill>
                <a:srgbClr val="FF0000"/>
              </a:solidFill>
            </a:ln>
          </c:spPr>
          <c:marker>
            <c:symbol val="none"/>
          </c:marker>
          <c:cat>
            <c:strRef>
              <c:f>Sayfa1!$B$4:$B$16</c:f>
              <c:strCache>
                <c:ptCount val="13"/>
                <c:pt idx="0">
                  <c:v>Ocak</c:v>
                </c:pt>
                <c:pt idx="1">
                  <c:v>Şubat</c:v>
                </c:pt>
                <c:pt idx="2">
                  <c:v>Mart</c:v>
                </c:pt>
                <c:pt idx="3">
                  <c:v>Nisan</c:v>
                </c:pt>
                <c:pt idx="4">
                  <c:v>Mayıs</c:v>
                </c:pt>
                <c:pt idx="5">
                  <c:v>Haziran</c:v>
                </c:pt>
                <c:pt idx="6">
                  <c:v>Temmuz</c:v>
                </c:pt>
                <c:pt idx="7">
                  <c:v>Ağustos</c:v>
                </c:pt>
                <c:pt idx="8">
                  <c:v>Eylül</c:v>
                </c:pt>
                <c:pt idx="9">
                  <c:v>Ekim</c:v>
                </c:pt>
                <c:pt idx="10">
                  <c:v>Kasım</c:v>
                </c:pt>
                <c:pt idx="11">
                  <c:v>Aralık</c:v>
                </c:pt>
                <c:pt idx="12">
                  <c:v>Ocak</c:v>
                </c:pt>
              </c:strCache>
            </c:strRef>
          </c:cat>
          <c:val>
            <c:numRef>
              <c:f>Sayfa1!$F$4:$F$16</c:f>
              <c:numCache>
                <c:formatCode>#.##0</c:formatCode>
                <c:ptCount val="13"/>
                <c:pt idx="0">
                  <c:v>26886.62</c:v>
                </c:pt>
                <c:pt idx="1">
                  <c:v>52224.17</c:v>
                </c:pt>
                <c:pt idx="2">
                  <c:v>50204.03</c:v>
                </c:pt>
                <c:pt idx="3">
                  <c:v>3072622.57</c:v>
                </c:pt>
                <c:pt idx="4">
                  <c:v>3567731.02</c:v>
                </c:pt>
                <c:pt idx="5">
                  <c:v>3628022.77</c:v>
                </c:pt>
                <c:pt idx="6">
                  <c:v>3503484.04</c:v>
                </c:pt>
                <c:pt idx="7">
                  <c:v>1996431.06</c:v>
                </c:pt>
                <c:pt idx="8">
                  <c:v>2348034.02</c:v>
                </c:pt>
                <c:pt idx="9">
                  <c:v>3451590.04</c:v>
                </c:pt>
                <c:pt idx="10">
                  <c:v>25050336.219999999</c:v>
                </c:pt>
                <c:pt idx="11">
                  <c:v>26304977.359999999</c:v>
                </c:pt>
                <c:pt idx="12">
                  <c:v>28346418.649999999</c:v>
                </c:pt>
              </c:numCache>
            </c:numRef>
          </c:val>
          <c:smooth val="0"/>
          <c:extLst>
            <c:ext xmlns:c16="http://schemas.microsoft.com/office/drawing/2014/chart" uri="{C3380CC4-5D6E-409C-BE32-E72D297353CC}">
              <c16:uniqueId val="{00000000-70FB-46A4-B649-EB8ACEEDE722}"/>
            </c:ext>
          </c:extLst>
        </c:ser>
        <c:dLbls>
          <c:showLegendKey val="0"/>
          <c:showVal val="0"/>
          <c:showCatName val="0"/>
          <c:showSerName val="0"/>
          <c:showPercent val="0"/>
          <c:showBubbleSize val="0"/>
        </c:dLbls>
        <c:smooth val="0"/>
        <c:axId val="1622238112"/>
        <c:axId val="1"/>
      </c:lineChart>
      <c:catAx>
        <c:axId val="1622238112"/>
        <c:scaling>
          <c:orientation val="minMax"/>
        </c:scaling>
        <c:delete val="0"/>
        <c:axPos val="b"/>
        <c:numFmt formatCode="General" sourceLinked="1"/>
        <c:majorTickMark val="out"/>
        <c:minorTickMark val="none"/>
        <c:tickLblPos val="nextTo"/>
        <c:txPr>
          <a:bodyPr/>
          <a:lstStyle/>
          <a:p>
            <a:pPr>
              <a:defRPr sz="1045" b="1" i="0"/>
            </a:pPr>
            <a:endParaRPr lang="tr-TR"/>
          </a:p>
        </c:txPr>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txPr>
          <a:bodyPr/>
          <a:lstStyle/>
          <a:p>
            <a:pPr>
              <a:defRPr sz="1045" b="1"/>
            </a:pPr>
            <a:endParaRPr lang="tr-TR"/>
          </a:p>
        </c:txPr>
        <c:crossAx val="1622238112"/>
        <c:crosses val="autoZero"/>
        <c:crossBetween val="between"/>
      </c:valAx>
      <c:spPr>
        <a:noFill/>
        <a:ln w="25373">
          <a:noFill/>
        </a:ln>
      </c:spPr>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6.0550567144019289E-2"/>
          <c:y val="0.13448340537707931"/>
          <c:w val="0.87500023023437856"/>
          <c:h val="0.84228061867792314"/>
        </c:manualLayout>
      </c:layout>
      <c:pie3DChart>
        <c:varyColors val="1"/>
        <c:ser>
          <c:idx val="0"/>
          <c:order val="0"/>
          <c:explosion val="25"/>
          <c:dPt>
            <c:idx val="0"/>
            <c:bubble3D val="0"/>
            <c:extLst>
              <c:ext xmlns:c16="http://schemas.microsoft.com/office/drawing/2014/chart" uri="{C3380CC4-5D6E-409C-BE32-E72D297353CC}">
                <c16:uniqueId val="{00000000-9499-4A5E-BD7A-BFA2327C6EF7}"/>
              </c:ext>
            </c:extLst>
          </c:dPt>
          <c:dPt>
            <c:idx val="1"/>
            <c:bubble3D val="0"/>
            <c:extLst>
              <c:ext xmlns:c16="http://schemas.microsoft.com/office/drawing/2014/chart" uri="{C3380CC4-5D6E-409C-BE32-E72D297353CC}">
                <c16:uniqueId val="{00000001-9499-4A5E-BD7A-BFA2327C6EF7}"/>
              </c:ext>
            </c:extLst>
          </c:dPt>
          <c:dPt>
            <c:idx val="2"/>
            <c:bubble3D val="0"/>
            <c:extLst>
              <c:ext xmlns:c16="http://schemas.microsoft.com/office/drawing/2014/chart" uri="{C3380CC4-5D6E-409C-BE32-E72D297353CC}">
                <c16:uniqueId val="{00000002-9499-4A5E-BD7A-BFA2327C6EF7}"/>
              </c:ext>
            </c:extLst>
          </c:dPt>
          <c:dPt>
            <c:idx val="3"/>
            <c:bubble3D val="0"/>
            <c:extLst>
              <c:ext xmlns:c16="http://schemas.microsoft.com/office/drawing/2014/chart" uri="{C3380CC4-5D6E-409C-BE32-E72D297353CC}">
                <c16:uniqueId val="{00000003-9499-4A5E-BD7A-BFA2327C6EF7}"/>
              </c:ext>
            </c:extLst>
          </c:dPt>
          <c:dPt>
            <c:idx val="4"/>
            <c:bubble3D val="0"/>
            <c:extLst>
              <c:ext xmlns:c16="http://schemas.microsoft.com/office/drawing/2014/chart" uri="{C3380CC4-5D6E-409C-BE32-E72D297353CC}">
                <c16:uniqueId val="{00000004-9499-4A5E-BD7A-BFA2327C6EF7}"/>
              </c:ext>
            </c:extLst>
          </c:dPt>
          <c:dPt>
            <c:idx val="5"/>
            <c:bubble3D val="0"/>
            <c:extLst>
              <c:ext xmlns:c16="http://schemas.microsoft.com/office/drawing/2014/chart" uri="{C3380CC4-5D6E-409C-BE32-E72D297353CC}">
                <c16:uniqueId val="{00000005-9499-4A5E-BD7A-BFA2327C6EF7}"/>
              </c:ext>
            </c:extLst>
          </c:dPt>
          <c:dLbls>
            <c:dLbl>
              <c:idx val="0"/>
              <c:layout>
                <c:manualLayout>
                  <c:x val="-0.21098440545808966"/>
                  <c:y val="-0.24753538160671093"/>
                </c:manualLayout>
              </c:layout>
              <c:spPr/>
              <c:txPr>
                <a:bodyPr/>
                <a:lstStyle/>
                <a:p>
                  <a:pPr>
                    <a:defRPr sz="1400" b="1">
                      <a:solidFill>
                        <a:schemeClr val="bg1"/>
                      </a:solidFill>
                    </a:defRPr>
                  </a:pPr>
                  <a:endParaRPr lang="tr-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499-4A5E-BD7A-BFA2327C6EF7}"/>
                </c:ext>
              </c:extLst>
            </c:dLbl>
            <c:dLbl>
              <c:idx val="1"/>
              <c:layout>
                <c:manualLayout>
                  <c:x val="2.0516645945572592E-2"/>
                  <c:y val="0.1500438934494891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499-4A5E-BD7A-BFA2327C6EF7}"/>
                </c:ext>
              </c:extLst>
            </c:dLbl>
            <c:dLbl>
              <c:idx val="2"/>
              <c:layout>
                <c:manualLayout>
                  <c:x val="3.6339426869886879E-2"/>
                  <c:y val="-3.08359859272910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499-4A5E-BD7A-BFA2327C6EF7}"/>
                </c:ext>
              </c:extLst>
            </c:dLbl>
            <c:dLbl>
              <c:idx val="3"/>
              <c:layout>
                <c:manualLayout>
                  <c:x val="2.1460299918650519E-2"/>
                  <c:y val="-2.34848941754621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499-4A5E-BD7A-BFA2327C6EF7}"/>
                </c:ext>
              </c:extLst>
            </c:dLbl>
            <c:dLbl>
              <c:idx val="4"/>
              <c:layout>
                <c:manualLayout>
                  <c:x val="8.5667142484382439E-2"/>
                  <c:y val="-4.76352264477578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499-4A5E-BD7A-BFA2327C6EF7}"/>
                </c:ext>
              </c:extLst>
            </c:dLbl>
            <c:dLbl>
              <c:idx val="5"/>
              <c:layout>
                <c:manualLayout>
                  <c:x val="0.12891498211846325"/>
                  <c:y val="-5.213826995029876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499-4A5E-BD7A-BFA2327C6EF7}"/>
                </c:ext>
              </c:extLst>
            </c:dLbl>
            <c:spPr>
              <a:noFill/>
              <a:ln>
                <a:noFill/>
              </a:ln>
              <a:effectLst/>
            </c:spPr>
            <c:txPr>
              <a:bodyPr/>
              <a:lstStyle/>
              <a:p>
                <a:pPr>
                  <a:defRPr sz="1400" b="1"/>
                </a:pPr>
                <a:endParaRPr lang="tr-TR"/>
              </a:p>
            </c:txPr>
            <c:showLegendKey val="0"/>
            <c:showVal val="0"/>
            <c:showCatName val="1"/>
            <c:showSerName val="0"/>
            <c:showPercent val="1"/>
            <c:showBubbleSize val="0"/>
            <c:showLeaderLines val="0"/>
            <c:extLst>
              <c:ext xmlns:c15="http://schemas.microsoft.com/office/drawing/2012/chart" uri="{CE6537A1-D6FC-4f65-9D91-7224C49458BB}"/>
            </c:extLst>
          </c:dLbls>
          <c:cat>
            <c:strRef>
              <c:f>'SGK,Yeşil,SBM,Tahkim'!$B$35:$B$40</c:f>
              <c:strCache>
                <c:ptCount val="6"/>
                <c:pt idx="0">
                  <c:v>Bedeni Tazminatlar</c:v>
                </c:pt>
                <c:pt idx="1">
                  <c:v>İflas Sigorta Şirketleri</c:v>
                </c:pt>
                <c:pt idx="2">
                  <c:v>SGK Hizmet Bedelleri</c:v>
                </c:pt>
                <c:pt idx="3">
                  <c:v>Bilgi Merkezi</c:v>
                </c:pt>
                <c:pt idx="4">
                  <c:v>Tahkim Komisyonu</c:v>
                </c:pt>
                <c:pt idx="5">
                  <c:v>Yeşil Kart Ödemeleri</c:v>
                </c:pt>
              </c:strCache>
            </c:strRef>
          </c:cat>
          <c:val>
            <c:numRef>
              <c:f>'SGK,Yeşil,SBM,Tahkim'!$C$35:$C$40</c:f>
              <c:numCache>
                <c:formatCode>#,##0</c:formatCode>
                <c:ptCount val="6"/>
                <c:pt idx="0">
                  <c:v>443036789.98000002</c:v>
                </c:pt>
                <c:pt idx="1">
                  <c:v>138906819.70999998</c:v>
                </c:pt>
                <c:pt idx="2">
                  <c:v>100556073.94</c:v>
                </c:pt>
                <c:pt idx="3">
                  <c:v>7713619</c:v>
                </c:pt>
                <c:pt idx="4">
                  <c:v>16863500</c:v>
                </c:pt>
                <c:pt idx="5">
                  <c:v>58298115.579999998</c:v>
                </c:pt>
              </c:numCache>
            </c:numRef>
          </c:val>
          <c:extLst>
            <c:ext xmlns:c16="http://schemas.microsoft.com/office/drawing/2014/chart" uri="{C3380CC4-5D6E-409C-BE32-E72D297353CC}">
              <c16:uniqueId val="{00000006-9499-4A5E-BD7A-BFA2327C6EF7}"/>
            </c:ext>
          </c:extLst>
        </c:ser>
        <c:dLbls>
          <c:showLegendKey val="0"/>
          <c:showVal val="0"/>
          <c:showCatName val="0"/>
          <c:showSerName val="0"/>
          <c:showPercent val="0"/>
          <c:showBubbleSize val="0"/>
          <c:showLeaderLines val="0"/>
        </c:dLbls>
      </c:pie3DChart>
      <c:spPr>
        <a:noFill/>
        <a:ln w="25400">
          <a:noFill/>
        </a:ln>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503238"/>
          </a:xfrm>
          <a:prstGeom prst="rect">
            <a:avLst/>
          </a:prstGeom>
          <a:noFill/>
          <a:ln>
            <a:noFill/>
          </a:ln>
          <a:effectLst/>
          <a:extLst/>
        </p:spPr>
        <p:txBody>
          <a:bodyPr vert="horz" wrap="square" lIns="93159" tIns="46580" rIns="93159" bIns="46580" numCol="1" anchor="t" anchorCtr="0" compatLnSpc="1">
            <a:prstTxWarp prst="textNoShape">
              <a:avLst/>
            </a:prstTxWarp>
          </a:bodyPr>
          <a:lstStyle>
            <a:lvl1pPr defTabSz="931863">
              <a:lnSpc>
                <a:spcPct val="100000"/>
              </a:lnSpc>
              <a:spcBef>
                <a:spcPct val="0"/>
              </a:spcBef>
              <a:defRPr sz="1200" b="0">
                <a:latin typeface="Times New Roman" pitchFamily="18" charset="0"/>
              </a:defRPr>
            </a:lvl1pPr>
          </a:lstStyle>
          <a:p>
            <a:pPr>
              <a:defRPr/>
            </a:pPr>
            <a:endParaRPr lang="tr-TR"/>
          </a:p>
        </p:txBody>
      </p:sp>
      <p:sp>
        <p:nvSpPr>
          <p:cNvPr id="75779" name="Rectangle 3"/>
          <p:cNvSpPr>
            <a:spLocks noGrp="1" noChangeArrowheads="1"/>
          </p:cNvSpPr>
          <p:nvPr>
            <p:ph type="dt" sz="quarter" idx="1"/>
          </p:nvPr>
        </p:nvSpPr>
        <p:spPr bwMode="auto">
          <a:xfrm>
            <a:off x="3886200" y="0"/>
            <a:ext cx="2971800" cy="503238"/>
          </a:xfrm>
          <a:prstGeom prst="rect">
            <a:avLst/>
          </a:prstGeom>
          <a:noFill/>
          <a:ln>
            <a:noFill/>
          </a:ln>
          <a:effectLst/>
          <a:extLst/>
        </p:spPr>
        <p:txBody>
          <a:bodyPr vert="horz" wrap="square" lIns="93159" tIns="46580" rIns="93159" bIns="46580" numCol="1" anchor="t" anchorCtr="0" compatLnSpc="1">
            <a:prstTxWarp prst="textNoShape">
              <a:avLst/>
            </a:prstTxWarp>
          </a:bodyPr>
          <a:lstStyle>
            <a:lvl1pPr algn="r" defTabSz="931863">
              <a:lnSpc>
                <a:spcPct val="100000"/>
              </a:lnSpc>
              <a:spcBef>
                <a:spcPct val="0"/>
              </a:spcBef>
              <a:defRPr sz="1200" b="0">
                <a:latin typeface="Times New Roman" pitchFamily="18" charset="0"/>
              </a:defRPr>
            </a:lvl1pPr>
          </a:lstStyle>
          <a:p>
            <a:pPr>
              <a:defRPr/>
            </a:pPr>
            <a:endParaRPr lang="tr-TR"/>
          </a:p>
        </p:txBody>
      </p:sp>
      <p:sp>
        <p:nvSpPr>
          <p:cNvPr id="75780" name="Rectangle 4"/>
          <p:cNvSpPr>
            <a:spLocks noGrp="1" noChangeArrowheads="1"/>
          </p:cNvSpPr>
          <p:nvPr>
            <p:ph type="ftr" sz="quarter" idx="2"/>
          </p:nvPr>
        </p:nvSpPr>
        <p:spPr bwMode="auto">
          <a:xfrm>
            <a:off x="0" y="9548813"/>
            <a:ext cx="2971800" cy="503237"/>
          </a:xfrm>
          <a:prstGeom prst="rect">
            <a:avLst/>
          </a:prstGeom>
          <a:noFill/>
          <a:ln>
            <a:noFill/>
          </a:ln>
          <a:effectLst/>
          <a:extLst/>
        </p:spPr>
        <p:txBody>
          <a:bodyPr vert="horz" wrap="square" lIns="93159" tIns="46580" rIns="93159" bIns="46580" numCol="1" anchor="b" anchorCtr="0" compatLnSpc="1">
            <a:prstTxWarp prst="textNoShape">
              <a:avLst/>
            </a:prstTxWarp>
          </a:bodyPr>
          <a:lstStyle>
            <a:lvl1pPr defTabSz="931863">
              <a:lnSpc>
                <a:spcPct val="100000"/>
              </a:lnSpc>
              <a:spcBef>
                <a:spcPct val="0"/>
              </a:spcBef>
              <a:defRPr sz="1200" b="0">
                <a:latin typeface="Times New Roman" pitchFamily="18" charset="0"/>
              </a:defRPr>
            </a:lvl1pPr>
          </a:lstStyle>
          <a:p>
            <a:pPr>
              <a:defRPr/>
            </a:pPr>
            <a:endParaRPr lang="tr-TR"/>
          </a:p>
        </p:txBody>
      </p:sp>
      <p:sp>
        <p:nvSpPr>
          <p:cNvPr id="75781" name="Rectangle 5"/>
          <p:cNvSpPr>
            <a:spLocks noGrp="1" noChangeArrowheads="1"/>
          </p:cNvSpPr>
          <p:nvPr>
            <p:ph type="sldNum" sz="quarter" idx="3"/>
          </p:nvPr>
        </p:nvSpPr>
        <p:spPr bwMode="auto">
          <a:xfrm>
            <a:off x="3886200" y="9548813"/>
            <a:ext cx="2971800" cy="503237"/>
          </a:xfrm>
          <a:prstGeom prst="rect">
            <a:avLst/>
          </a:prstGeom>
          <a:noFill/>
          <a:ln>
            <a:noFill/>
          </a:ln>
          <a:effectLst/>
          <a:extLst/>
        </p:spPr>
        <p:txBody>
          <a:bodyPr vert="horz" wrap="square" lIns="93159" tIns="46580" rIns="93159" bIns="46580" numCol="1" anchor="b" anchorCtr="0" compatLnSpc="1">
            <a:prstTxWarp prst="textNoShape">
              <a:avLst/>
            </a:prstTxWarp>
          </a:bodyPr>
          <a:lstStyle>
            <a:lvl1pPr algn="r" defTabSz="931863">
              <a:defRPr sz="1200" b="0">
                <a:latin typeface="Times New Roman" panose="02020603050405020304" pitchFamily="18" charset="0"/>
              </a:defRPr>
            </a:lvl1pPr>
          </a:lstStyle>
          <a:p>
            <a:fld id="{978EBE68-6603-4A0D-9D47-E63B0EC1510F}" type="slidenum">
              <a:rPr lang="en-US" altLang="tr-TR"/>
              <a:pPr/>
              <a:t>‹#›</a:t>
            </a:fld>
            <a:endParaRPr lang="en-US"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503238"/>
          </a:xfrm>
          <a:prstGeom prst="rect">
            <a:avLst/>
          </a:prstGeom>
        </p:spPr>
        <p:txBody>
          <a:bodyPr vert="horz" lIns="91440" tIns="45720" rIns="91440" bIns="45720" rtlCol="0"/>
          <a:lstStyle>
            <a:lvl1pPr algn="l">
              <a:lnSpc>
                <a:spcPct val="140000"/>
              </a:lnSpc>
              <a:spcBef>
                <a:spcPct val="50000"/>
              </a:spcBef>
              <a:defRPr sz="1200"/>
            </a:lvl1pPr>
          </a:lstStyle>
          <a:p>
            <a:pPr>
              <a:defRPr/>
            </a:pPr>
            <a:endParaRPr lang="tr-TR"/>
          </a:p>
        </p:txBody>
      </p:sp>
      <p:sp>
        <p:nvSpPr>
          <p:cNvPr id="3" name="Veri Yer Tutucusu 2"/>
          <p:cNvSpPr>
            <a:spLocks noGrp="1"/>
          </p:cNvSpPr>
          <p:nvPr>
            <p:ph type="dt" idx="1"/>
          </p:nvPr>
        </p:nvSpPr>
        <p:spPr>
          <a:xfrm>
            <a:off x="3884613" y="0"/>
            <a:ext cx="2971800" cy="503238"/>
          </a:xfrm>
          <a:prstGeom prst="rect">
            <a:avLst/>
          </a:prstGeom>
        </p:spPr>
        <p:txBody>
          <a:bodyPr vert="horz" lIns="91440" tIns="45720" rIns="91440" bIns="45720" rtlCol="0"/>
          <a:lstStyle>
            <a:lvl1pPr algn="r">
              <a:lnSpc>
                <a:spcPct val="140000"/>
              </a:lnSpc>
              <a:spcBef>
                <a:spcPct val="50000"/>
              </a:spcBef>
              <a:defRPr sz="1200"/>
            </a:lvl1pPr>
          </a:lstStyle>
          <a:p>
            <a:pPr>
              <a:defRPr/>
            </a:pPr>
            <a:fld id="{85BE6288-4959-4E40-AB74-D349ECF98394}" type="datetimeFigureOut">
              <a:rPr lang="tr-TR"/>
              <a:pPr>
                <a:defRPr/>
              </a:pPr>
              <a:t>12.03.2016</a:t>
            </a:fld>
            <a:endParaRPr lang="tr-TR"/>
          </a:p>
        </p:txBody>
      </p:sp>
      <p:sp>
        <p:nvSpPr>
          <p:cNvPr id="4" name="Slayt Görüntüsü Yer Tutucusu 3"/>
          <p:cNvSpPr>
            <a:spLocks noGrp="1" noRot="1" noChangeAspect="1"/>
          </p:cNvSpPr>
          <p:nvPr>
            <p:ph type="sldImg" idx="2"/>
          </p:nvPr>
        </p:nvSpPr>
        <p:spPr>
          <a:xfrm>
            <a:off x="917575" y="754063"/>
            <a:ext cx="5022850" cy="3768725"/>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775200"/>
            <a:ext cx="5486400" cy="4522788"/>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9547225"/>
            <a:ext cx="2971800" cy="503238"/>
          </a:xfrm>
          <a:prstGeom prst="rect">
            <a:avLst/>
          </a:prstGeom>
        </p:spPr>
        <p:txBody>
          <a:bodyPr vert="horz" lIns="91440" tIns="45720" rIns="91440" bIns="45720" rtlCol="0" anchor="b"/>
          <a:lstStyle>
            <a:lvl1pPr algn="l">
              <a:lnSpc>
                <a:spcPct val="140000"/>
              </a:lnSpc>
              <a:spcBef>
                <a:spcPct val="50000"/>
              </a:spcBef>
              <a:defRPr sz="1200"/>
            </a:lvl1pPr>
          </a:lstStyle>
          <a:p>
            <a:pPr>
              <a:defRPr/>
            </a:pPr>
            <a:endParaRPr lang="tr-TR"/>
          </a:p>
        </p:txBody>
      </p:sp>
      <p:sp>
        <p:nvSpPr>
          <p:cNvPr id="7" name="Slayt Numarası Yer Tutucusu 6"/>
          <p:cNvSpPr>
            <a:spLocks noGrp="1"/>
          </p:cNvSpPr>
          <p:nvPr>
            <p:ph type="sldNum" sz="quarter" idx="5"/>
          </p:nvPr>
        </p:nvSpPr>
        <p:spPr>
          <a:xfrm>
            <a:off x="3884613" y="9547225"/>
            <a:ext cx="2971800" cy="503238"/>
          </a:xfrm>
          <a:prstGeom prst="rect">
            <a:avLst/>
          </a:prstGeom>
        </p:spPr>
        <p:txBody>
          <a:bodyPr vert="horz" wrap="square" lIns="91440" tIns="45720" rIns="91440" bIns="45720" numCol="1" anchor="b" anchorCtr="0" compatLnSpc="1">
            <a:prstTxWarp prst="textNoShape">
              <a:avLst/>
            </a:prstTxWarp>
          </a:bodyPr>
          <a:lstStyle>
            <a:lvl1pPr algn="r">
              <a:lnSpc>
                <a:spcPct val="140000"/>
              </a:lnSpc>
              <a:spcBef>
                <a:spcPct val="50000"/>
              </a:spcBef>
              <a:defRPr sz="1200"/>
            </a:lvl1pPr>
          </a:lstStyle>
          <a:p>
            <a:fld id="{659A202F-6146-45FE-8CE4-16B5AFFE5957}"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1395840017"/>
      </p:ext>
    </p:extLst>
  </p:cSld>
  <p:clrMapOvr>
    <a:masterClrMapping/>
  </p:clrMapOvr>
  <p:transition>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343803575"/>
      </p:ext>
    </p:extLst>
  </p:cSld>
  <p:clrMapOvr>
    <a:masterClrMapping/>
  </p:clrMapOvr>
  <p:transition>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727704133"/>
      </p:ext>
    </p:extLst>
  </p:cSld>
  <p:clrMapOvr>
    <a:masterClrMapping/>
  </p:clrMapOvr>
  <p:transition>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4151938825"/>
      </p:ext>
    </p:extLst>
  </p:cSld>
  <p:clrMapOvr>
    <a:masterClrMapping/>
  </p:clrMapOvr>
  <p:transition>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209566741"/>
      </p:ext>
    </p:extLst>
  </p:cSld>
  <p:clrMapOvr>
    <a:masterClrMapping/>
  </p:clrMapOvr>
  <p:transition>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1509659292"/>
      </p:ext>
    </p:extLst>
  </p:cSld>
  <p:clrMapOvr>
    <a:masterClrMapping/>
  </p:clrMapOvr>
  <p:transition>
    <p:strip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809800089"/>
      </p:ext>
    </p:extLst>
  </p:cSld>
  <p:clrMapOvr>
    <a:masterClrMapping/>
  </p:clrMapOvr>
  <p:transition>
    <p:strip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851199126"/>
      </p:ext>
    </p:extLst>
  </p:cSld>
  <p:clrMapOvr>
    <a:masterClrMapping/>
  </p:clrMapOvr>
  <p:transition>
    <p:strip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2110774710"/>
      </p:ext>
    </p:extLst>
  </p:cSld>
  <p:clrMapOvr>
    <a:masterClrMapping/>
  </p:clrMapOvr>
  <p:transition>
    <p:strip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958847"/>
      </p:ext>
    </p:extLst>
  </p:cSld>
  <p:clrMapOvr>
    <a:masterClrMapping/>
  </p:clrMapOvr>
  <p:transition>
    <p:strip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852562332"/>
      </p:ext>
    </p:extLst>
  </p:cSld>
  <p:clrMapOvr>
    <a:masterClrMapping/>
  </p:clrMapOvr>
  <p:transition>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081986303"/>
      </p:ext>
    </p:extLst>
  </p:cSld>
  <p:clrMapOvr>
    <a:masterClrMapping/>
  </p:clrMapOvr>
  <p:transition>
    <p:strip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22629410"/>
      </p:ext>
    </p:extLst>
  </p:cSld>
  <p:clrMapOvr>
    <a:masterClrMapping/>
  </p:clrMapOvr>
  <p:transition>
    <p:strip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415801848"/>
      </p:ext>
    </p:extLst>
  </p:cSld>
  <p:clrMapOvr>
    <a:masterClrMapping/>
  </p:clrMapOvr>
  <p:transition>
    <p:strip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930103376"/>
      </p:ext>
    </p:extLst>
  </p:cSld>
  <p:clrMapOvr>
    <a:masterClrMapping/>
  </p:clrMapOvr>
  <p:transition>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273456868"/>
      </p:ext>
    </p:extLst>
  </p:cSld>
  <p:clrMapOvr>
    <a:masterClrMapping/>
  </p:clrMapOvr>
  <p:transition>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011227638"/>
      </p:ext>
    </p:extLst>
  </p:cSld>
  <p:clrMapOvr>
    <a:masterClrMapping/>
  </p:clrMapOvr>
  <p:transitio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32981074"/>
      </p:ext>
    </p:extLst>
  </p:cSld>
  <p:clrMapOvr>
    <a:masterClrMapping/>
  </p:clrMapOvr>
  <p:transition>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1144169426"/>
      </p:ext>
    </p:extLst>
  </p:cSld>
  <p:clrMapOvr>
    <a:masterClrMapping/>
  </p:clrMapOvr>
  <p:transition>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270060"/>
      </p:ext>
    </p:extLst>
  </p:cSld>
  <p:clrMapOvr>
    <a:masterClrMapping/>
  </p:clrMapOvr>
  <p:transition>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652251337"/>
      </p:ext>
    </p:extLst>
  </p:cSld>
  <p:clrMapOvr>
    <a:masterClrMapping/>
  </p:clrMapOvr>
  <p:transition>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137096993"/>
      </p:ext>
    </p:extLst>
  </p:cSld>
  <p:clrMapOvr>
    <a:masterClrMapping/>
  </p:clrMapOvr>
  <p:transition>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cibih"/>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2513" y="1266825"/>
            <a:ext cx="74533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2" descr="yancibih0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8575"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Resim 4"/>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40650" y="5908675"/>
            <a:ext cx="10080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itchFamily="34" charset="0"/>
        </a:defRPr>
      </a:lvl2pPr>
      <a:lvl3pPr algn="l" rtl="0" eaLnBrk="0" fontAlgn="base" hangingPunct="0">
        <a:lnSpc>
          <a:spcPct val="90000"/>
        </a:lnSpc>
        <a:spcBef>
          <a:spcPct val="0"/>
        </a:spcBef>
        <a:spcAft>
          <a:spcPct val="0"/>
        </a:spcAft>
        <a:defRPr sz="3600" b="1">
          <a:solidFill>
            <a:schemeClr val="tx2"/>
          </a:solidFill>
          <a:latin typeface="Arial" pitchFamily="34" charset="0"/>
        </a:defRPr>
      </a:lvl3pPr>
      <a:lvl4pPr algn="l" rtl="0" eaLnBrk="0" fontAlgn="base" hangingPunct="0">
        <a:lnSpc>
          <a:spcPct val="90000"/>
        </a:lnSpc>
        <a:spcBef>
          <a:spcPct val="0"/>
        </a:spcBef>
        <a:spcAft>
          <a:spcPct val="0"/>
        </a:spcAft>
        <a:defRPr sz="3600" b="1">
          <a:solidFill>
            <a:schemeClr val="tx2"/>
          </a:solidFill>
          <a:latin typeface="Arial" pitchFamily="34" charset="0"/>
        </a:defRPr>
      </a:lvl4pPr>
      <a:lvl5pPr algn="l" rtl="0" eaLnBrk="0" fontAlgn="base" hangingPunct="0">
        <a:lnSpc>
          <a:spcPct val="90000"/>
        </a:lnSpc>
        <a:spcBef>
          <a:spcPct val="0"/>
        </a:spcBef>
        <a:spcAft>
          <a:spcPct val="0"/>
        </a:spcAft>
        <a:defRPr sz="3600" b="1">
          <a:solidFill>
            <a:schemeClr val="tx2"/>
          </a:solidFill>
          <a:latin typeface="Arial" pitchFamily="34" charset="0"/>
        </a:defRPr>
      </a:lvl5pPr>
      <a:lvl6pPr marL="457200" algn="l" rtl="0" fontAlgn="base">
        <a:lnSpc>
          <a:spcPct val="90000"/>
        </a:lnSpc>
        <a:spcBef>
          <a:spcPct val="0"/>
        </a:spcBef>
        <a:spcAft>
          <a:spcPct val="0"/>
        </a:spcAft>
        <a:defRPr sz="3600" b="1">
          <a:solidFill>
            <a:schemeClr val="tx2"/>
          </a:solidFill>
          <a:latin typeface="Arial" pitchFamily="34" charset="0"/>
        </a:defRPr>
      </a:lvl6pPr>
      <a:lvl7pPr marL="914400" algn="l" rtl="0" fontAlgn="base">
        <a:lnSpc>
          <a:spcPct val="90000"/>
        </a:lnSpc>
        <a:spcBef>
          <a:spcPct val="0"/>
        </a:spcBef>
        <a:spcAft>
          <a:spcPct val="0"/>
        </a:spcAft>
        <a:defRPr sz="3600" b="1">
          <a:solidFill>
            <a:schemeClr val="tx2"/>
          </a:solidFill>
          <a:latin typeface="Arial" pitchFamily="34" charset="0"/>
        </a:defRPr>
      </a:lvl7pPr>
      <a:lvl8pPr marL="1371600" algn="l" rtl="0" fontAlgn="base">
        <a:lnSpc>
          <a:spcPct val="90000"/>
        </a:lnSpc>
        <a:spcBef>
          <a:spcPct val="0"/>
        </a:spcBef>
        <a:spcAft>
          <a:spcPct val="0"/>
        </a:spcAft>
        <a:defRPr sz="3600" b="1">
          <a:solidFill>
            <a:schemeClr val="tx2"/>
          </a:solidFill>
          <a:latin typeface="Arial" pitchFamily="34" charset="0"/>
        </a:defRPr>
      </a:lvl8pPr>
      <a:lvl9pPr marL="1828800" algn="l" rtl="0" fontAlgn="base">
        <a:lnSpc>
          <a:spcPct val="90000"/>
        </a:lnSpc>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8" descr="cibi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2513" y="1266825"/>
            <a:ext cx="7453312"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2" descr="yancibih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Resim 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40650" y="5908675"/>
            <a:ext cx="10080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itchFamily="34" charset="0"/>
        </a:defRPr>
      </a:lvl2pPr>
      <a:lvl3pPr algn="l" rtl="0" eaLnBrk="0" fontAlgn="base" hangingPunct="0">
        <a:lnSpc>
          <a:spcPct val="90000"/>
        </a:lnSpc>
        <a:spcBef>
          <a:spcPct val="0"/>
        </a:spcBef>
        <a:spcAft>
          <a:spcPct val="0"/>
        </a:spcAft>
        <a:defRPr sz="3600" b="1">
          <a:solidFill>
            <a:schemeClr val="tx2"/>
          </a:solidFill>
          <a:latin typeface="Arial" pitchFamily="34" charset="0"/>
        </a:defRPr>
      </a:lvl3pPr>
      <a:lvl4pPr algn="l" rtl="0" eaLnBrk="0" fontAlgn="base" hangingPunct="0">
        <a:lnSpc>
          <a:spcPct val="90000"/>
        </a:lnSpc>
        <a:spcBef>
          <a:spcPct val="0"/>
        </a:spcBef>
        <a:spcAft>
          <a:spcPct val="0"/>
        </a:spcAft>
        <a:defRPr sz="3600" b="1">
          <a:solidFill>
            <a:schemeClr val="tx2"/>
          </a:solidFill>
          <a:latin typeface="Arial" pitchFamily="34" charset="0"/>
        </a:defRPr>
      </a:lvl4pPr>
      <a:lvl5pPr algn="l" rtl="0" eaLnBrk="0" fontAlgn="base" hangingPunct="0">
        <a:lnSpc>
          <a:spcPct val="90000"/>
        </a:lnSpc>
        <a:spcBef>
          <a:spcPct val="0"/>
        </a:spcBef>
        <a:spcAft>
          <a:spcPct val="0"/>
        </a:spcAft>
        <a:defRPr sz="3600" b="1">
          <a:solidFill>
            <a:schemeClr val="tx2"/>
          </a:solidFill>
          <a:latin typeface="Arial" pitchFamily="34" charset="0"/>
        </a:defRPr>
      </a:lvl5pPr>
      <a:lvl6pPr marL="457200" algn="l" rtl="0" fontAlgn="base">
        <a:lnSpc>
          <a:spcPct val="90000"/>
        </a:lnSpc>
        <a:spcBef>
          <a:spcPct val="0"/>
        </a:spcBef>
        <a:spcAft>
          <a:spcPct val="0"/>
        </a:spcAft>
        <a:defRPr sz="3600" b="1">
          <a:solidFill>
            <a:schemeClr val="tx2"/>
          </a:solidFill>
          <a:latin typeface="Arial" pitchFamily="34" charset="0"/>
        </a:defRPr>
      </a:lvl6pPr>
      <a:lvl7pPr marL="914400" algn="l" rtl="0" fontAlgn="base">
        <a:lnSpc>
          <a:spcPct val="90000"/>
        </a:lnSpc>
        <a:spcBef>
          <a:spcPct val="0"/>
        </a:spcBef>
        <a:spcAft>
          <a:spcPct val="0"/>
        </a:spcAft>
        <a:defRPr sz="3600" b="1">
          <a:solidFill>
            <a:schemeClr val="tx2"/>
          </a:solidFill>
          <a:latin typeface="Arial" pitchFamily="34" charset="0"/>
        </a:defRPr>
      </a:lvl7pPr>
      <a:lvl8pPr marL="1371600" algn="l" rtl="0" fontAlgn="base">
        <a:lnSpc>
          <a:spcPct val="90000"/>
        </a:lnSpc>
        <a:spcBef>
          <a:spcPct val="0"/>
        </a:spcBef>
        <a:spcAft>
          <a:spcPct val="0"/>
        </a:spcAft>
        <a:defRPr sz="3600" b="1">
          <a:solidFill>
            <a:schemeClr val="tx2"/>
          </a:solidFill>
          <a:latin typeface="Arial" pitchFamily="34" charset="0"/>
        </a:defRPr>
      </a:lvl8pPr>
      <a:lvl9pPr marL="1828800" algn="l" rtl="0" fontAlgn="base">
        <a:lnSpc>
          <a:spcPct val="90000"/>
        </a:lnSpc>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90600" y="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spcBef>
                <a:spcPct val="50000"/>
              </a:spcBef>
            </a:pPr>
            <a:endParaRPr lang="tr-TR" altLang="tr-TR" sz="2400" b="0">
              <a:latin typeface="Times New Roman" panose="02020603050405020304" pitchFamily="18" charset="0"/>
            </a:endParaRPr>
          </a:p>
        </p:txBody>
      </p:sp>
      <p:sp>
        <p:nvSpPr>
          <p:cNvPr id="220163" name="Rectangle 3"/>
          <p:cNvSpPr>
            <a:spLocks noChangeArrowheads="1"/>
          </p:cNvSpPr>
          <p:nvPr/>
        </p:nvSpPr>
        <p:spPr bwMode="auto">
          <a:xfrm>
            <a:off x="990600" y="19050"/>
            <a:ext cx="7924800" cy="2209800"/>
          </a:xfrm>
          <a:prstGeom prst="rect">
            <a:avLst/>
          </a:prstGeom>
          <a:solidFill>
            <a:srgbClr val="FFFFFF"/>
          </a:solidFill>
          <a:ln>
            <a:noFill/>
          </a:ln>
          <a:effectLst/>
          <a:extLst/>
        </p:spPr>
        <p:txBody>
          <a:bodyPr wrap="none" anchor="ctr"/>
          <a:lstStyle/>
          <a:p>
            <a:pPr>
              <a:lnSpc>
                <a:spcPct val="140000"/>
              </a:lnSpc>
              <a:spcBef>
                <a:spcPct val="50000"/>
              </a:spcBef>
              <a:defRPr/>
            </a:pPr>
            <a:endParaRPr lang="tr-TR" sz="1400">
              <a:effectLst>
                <a:outerShdw blurRad="38100" dist="38100" dir="2700000" algn="tl">
                  <a:srgbClr val="000000">
                    <a:alpha val="43137"/>
                  </a:srgbClr>
                </a:outerShdw>
              </a:effectLst>
            </a:endParaRPr>
          </a:p>
        </p:txBody>
      </p:sp>
      <p:pic>
        <p:nvPicPr>
          <p:cNvPr id="2052"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92375"/>
            <a:ext cx="74485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403350" y="3403600"/>
            <a:ext cx="655320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tabLst>
                <a:tab pos="1968500" algn="l"/>
              </a:tabLst>
              <a:defRPr sz="2400">
                <a:solidFill>
                  <a:schemeClr val="tx1"/>
                </a:solidFill>
                <a:latin typeface="Arial" pitchFamily="34" charset="0"/>
              </a:defRPr>
            </a:lvl1pPr>
            <a:lvl2pPr>
              <a:spcBef>
                <a:spcPct val="0"/>
              </a:spcBef>
              <a:tabLst>
                <a:tab pos="1968500" algn="l"/>
              </a:tabLst>
              <a:defRPr sz="2400">
                <a:solidFill>
                  <a:schemeClr val="tx1"/>
                </a:solidFill>
                <a:latin typeface="Arial" pitchFamily="34" charset="0"/>
              </a:defRPr>
            </a:lvl2pPr>
            <a:lvl3pPr>
              <a:spcBef>
                <a:spcPct val="0"/>
              </a:spcBef>
              <a:tabLst>
                <a:tab pos="1968500" algn="l"/>
              </a:tabLst>
              <a:defRPr sz="2400">
                <a:solidFill>
                  <a:schemeClr val="tx1"/>
                </a:solidFill>
                <a:latin typeface="Arial" pitchFamily="34" charset="0"/>
              </a:defRPr>
            </a:lvl3pPr>
            <a:lvl4pPr>
              <a:spcBef>
                <a:spcPct val="0"/>
              </a:spcBef>
              <a:tabLst>
                <a:tab pos="1968500" algn="l"/>
              </a:tabLst>
              <a:defRPr sz="2400">
                <a:solidFill>
                  <a:schemeClr val="tx1"/>
                </a:solidFill>
                <a:latin typeface="Arial" pitchFamily="34" charset="0"/>
              </a:defRPr>
            </a:lvl4pPr>
            <a:lvl5pPr>
              <a:spcBef>
                <a:spcPct val="0"/>
              </a:spcBef>
              <a:tabLst>
                <a:tab pos="1968500" algn="l"/>
              </a:tabLst>
              <a:defRPr sz="2400">
                <a:solidFill>
                  <a:schemeClr val="tx1"/>
                </a:solidFill>
                <a:latin typeface="Arial" pitchFamily="34" charset="0"/>
              </a:defRPr>
            </a:lvl5pPr>
            <a:lvl6pPr fontAlgn="base">
              <a:spcBef>
                <a:spcPct val="0"/>
              </a:spcBef>
              <a:spcAft>
                <a:spcPct val="0"/>
              </a:spcAft>
              <a:tabLst>
                <a:tab pos="1968500" algn="l"/>
              </a:tabLst>
              <a:defRPr sz="2400">
                <a:solidFill>
                  <a:schemeClr val="tx1"/>
                </a:solidFill>
                <a:latin typeface="Arial" pitchFamily="34" charset="0"/>
              </a:defRPr>
            </a:lvl6pPr>
            <a:lvl7pPr fontAlgn="base">
              <a:spcBef>
                <a:spcPct val="0"/>
              </a:spcBef>
              <a:spcAft>
                <a:spcPct val="0"/>
              </a:spcAft>
              <a:tabLst>
                <a:tab pos="1968500" algn="l"/>
              </a:tabLst>
              <a:defRPr sz="2400">
                <a:solidFill>
                  <a:schemeClr val="tx1"/>
                </a:solidFill>
                <a:latin typeface="Arial" pitchFamily="34" charset="0"/>
              </a:defRPr>
            </a:lvl7pPr>
            <a:lvl8pPr fontAlgn="base">
              <a:spcBef>
                <a:spcPct val="0"/>
              </a:spcBef>
              <a:spcAft>
                <a:spcPct val="0"/>
              </a:spcAft>
              <a:tabLst>
                <a:tab pos="1968500" algn="l"/>
              </a:tabLst>
              <a:defRPr sz="2400">
                <a:solidFill>
                  <a:schemeClr val="tx1"/>
                </a:solidFill>
                <a:latin typeface="Arial" pitchFamily="34" charset="0"/>
              </a:defRPr>
            </a:lvl8pPr>
            <a:lvl9pPr fontAlgn="base">
              <a:spcBef>
                <a:spcPct val="0"/>
              </a:spcBef>
              <a:spcAft>
                <a:spcPct val="0"/>
              </a:spcAft>
              <a:tabLst>
                <a:tab pos="1968500" algn="l"/>
              </a:tabLst>
              <a:defRPr sz="2400">
                <a:solidFill>
                  <a:schemeClr val="tx1"/>
                </a:solidFill>
                <a:latin typeface="Arial" pitchFamily="34" charset="0"/>
              </a:defRPr>
            </a:lvl9pPr>
          </a:lstStyle>
          <a:p>
            <a:pPr algn="ctr">
              <a:spcBef>
                <a:spcPct val="50000"/>
              </a:spcBef>
              <a:defRPr/>
            </a:pPr>
            <a:endParaRPr lang="tr-TR" sz="2200" b="0" dirty="0" smtClean="0">
              <a:effectLst>
                <a:outerShdw blurRad="38100" dist="38100" dir="2700000" algn="tl">
                  <a:srgbClr val="C0C0C0"/>
                </a:outerShdw>
              </a:effectLst>
              <a:latin typeface="Tahoma" pitchFamily="34" charset="0"/>
            </a:endParaRPr>
          </a:p>
          <a:p>
            <a:pPr algn="ctr">
              <a:spcBef>
                <a:spcPct val="50000"/>
              </a:spcBef>
              <a:defRPr/>
            </a:pPr>
            <a:r>
              <a:rPr lang="tr-TR" b="0" dirty="0" smtClean="0">
                <a:effectLst>
                  <a:outerShdw blurRad="38100" dist="38100" dir="2700000" algn="tl">
                    <a:srgbClr val="C0C0C0"/>
                  </a:outerShdw>
                </a:effectLst>
                <a:latin typeface="Tahoma" pitchFamily="34" charset="0"/>
              </a:rPr>
              <a:t>Abdülkadir KÜÇÜK</a:t>
            </a:r>
          </a:p>
          <a:p>
            <a:pPr algn="ctr">
              <a:spcBef>
                <a:spcPct val="50000"/>
              </a:spcBef>
              <a:defRPr/>
            </a:pPr>
            <a:endParaRPr lang="tr-TR" sz="100" b="0" dirty="0" smtClean="0">
              <a:effectLst>
                <a:outerShdw blurRad="38100" dist="38100" dir="2700000" algn="tl">
                  <a:srgbClr val="C0C0C0"/>
                </a:outerShdw>
              </a:effectLst>
              <a:latin typeface="Tahoma" pitchFamily="34" charset="0"/>
            </a:endParaRPr>
          </a:p>
          <a:p>
            <a:pPr>
              <a:lnSpc>
                <a:spcPct val="60000"/>
              </a:lnSpc>
              <a:spcBef>
                <a:spcPct val="50000"/>
              </a:spcBef>
              <a:defRPr/>
            </a:pPr>
            <a:r>
              <a:rPr lang="tr-TR" sz="1800" b="0" smtClean="0">
                <a:effectLst>
                  <a:outerShdw blurRad="38100" dist="38100" dir="2700000" algn="tl">
                    <a:srgbClr val="C0C0C0"/>
                  </a:outerShdw>
                </a:effectLst>
                <a:latin typeface="Tahoma" pitchFamily="34" charset="0"/>
              </a:rPr>
              <a:t>	</a:t>
            </a:r>
            <a:endParaRPr lang="tr-TR" sz="1800" b="0" dirty="0" smtClean="0">
              <a:effectLst>
                <a:outerShdw blurRad="38100" dist="38100" dir="2700000" algn="tl">
                  <a:srgbClr val="C0C0C0"/>
                </a:outerShdw>
              </a:effectLst>
              <a:latin typeface="Tahoma"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par>
                          <p:cTn id="8" fill="hold" nodeType="afterGroup">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kdörtgen 2"/>
          <p:cNvSpPr>
            <a:spLocks noChangeArrowheads="1"/>
          </p:cNvSpPr>
          <p:nvPr/>
        </p:nvSpPr>
        <p:spPr bwMode="auto">
          <a:xfrm>
            <a:off x="1290638" y="1997075"/>
            <a:ext cx="69119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50000"/>
              </a:lnSpc>
              <a:spcAft>
                <a:spcPts val="1000"/>
              </a:spcAft>
            </a:pPr>
            <a:r>
              <a:rPr lang="tr-TR" altLang="tr-TR" b="0">
                <a:cs typeface="Tahoma" panose="020B0604030504040204" pitchFamily="34" charset="0"/>
              </a:rPr>
              <a:t>Güvence Hesabı kapsamdaki sigortaların yaptırılması, yenilenmesi ve yaptırılmaması halinde uygulanacak müeyyidelerin takibi ilgili olarak, 5684 sayılı Sigortacılık Kanunu’nun 13 ve 14.üncü maddelerine dayalı olarak çıkarılan ve 09.08.2014 tarihli 29083 sayılı Resmi Gazetede yayımlanan Zorunlu Sigorta Takibine İlişkin Yönetmelik  ile  Güvence Hesabı görevlendirilmiştir.</a:t>
            </a:r>
          </a:p>
        </p:txBody>
      </p:sp>
      <p:sp>
        <p:nvSpPr>
          <p:cNvPr id="4" name="Text Box 2"/>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Kapsamı</a:t>
            </a:r>
            <a:endParaRPr lang="en-US" sz="3200" b="0" dirty="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up)">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Text Box 3"/>
          <p:cNvSpPr txBox="1">
            <a:spLocks noChangeArrowheads="1"/>
          </p:cNvSpPr>
          <p:nvPr/>
        </p:nvSpPr>
        <p:spPr bwMode="auto">
          <a:xfrm>
            <a:off x="1143000" y="2424113"/>
            <a:ext cx="74882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66700" indent="-266700"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spcBef>
                <a:spcPct val="0"/>
              </a:spcBef>
              <a:spcAft>
                <a:spcPct val="0"/>
              </a:spcAft>
              <a:defRPr sz="2000" b="1">
                <a:solidFill>
                  <a:schemeClr val="tx1"/>
                </a:solidFill>
                <a:latin typeface="Tahoma" pitchFamily="34" charset="0"/>
              </a:defRPr>
            </a:lvl6pPr>
            <a:lvl7pPr marL="2971800" indent="-228600" eaLnBrk="0" fontAlgn="base" hangingPunct="0">
              <a:spcBef>
                <a:spcPct val="0"/>
              </a:spcBef>
              <a:spcAft>
                <a:spcPct val="0"/>
              </a:spcAft>
              <a:defRPr sz="2000" b="1">
                <a:solidFill>
                  <a:schemeClr val="tx1"/>
                </a:solidFill>
                <a:latin typeface="Tahoma" pitchFamily="34" charset="0"/>
              </a:defRPr>
            </a:lvl7pPr>
            <a:lvl8pPr marL="3429000" indent="-228600" eaLnBrk="0" fontAlgn="base" hangingPunct="0">
              <a:spcBef>
                <a:spcPct val="0"/>
              </a:spcBef>
              <a:spcAft>
                <a:spcPct val="0"/>
              </a:spcAft>
              <a:defRPr sz="2000" b="1">
                <a:solidFill>
                  <a:schemeClr val="tx1"/>
                </a:solidFill>
                <a:latin typeface="Tahoma" pitchFamily="34" charset="0"/>
              </a:defRPr>
            </a:lvl8pPr>
            <a:lvl9pPr marL="3886200" indent="-228600" eaLnBrk="0" fontAlgn="base" hangingPunct="0">
              <a:spcBef>
                <a:spcPct val="0"/>
              </a:spcBef>
              <a:spcAft>
                <a:spcPct val="0"/>
              </a:spcAft>
              <a:defRPr sz="2000" b="1">
                <a:solidFill>
                  <a:schemeClr val="tx1"/>
                </a:solidFill>
                <a:latin typeface="Tahoma" pitchFamily="34" charset="0"/>
              </a:defRPr>
            </a:lvl9pPr>
          </a:lstStyle>
          <a:p>
            <a:pPr eaLnBrk="1" hangingPunct="1">
              <a:lnSpc>
                <a:spcPct val="140000"/>
              </a:lnSpc>
              <a:spcBef>
                <a:spcPct val="50000"/>
              </a:spcBef>
              <a:buFontTx/>
              <a:buAutoNum type="arabicPeriod"/>
              <a:defRPr/>
            </a:pPr>
            <a:r>
              <a:rPr lang="tr-TR" altLang="tr-TR" sz="1800" b="0" dirty="0" smtClean="0"/>
              <a:t>5684 sayılı Sigortacılık Kanunu ile zorunlu kılınan sigortalar.</a:t>
            </a:r>
          </a:p>
          <a:p>
            <a:pPr eaLnBrk="1" hangingPunct="1">
              <a:lnSpc>
                <a:spcPct val="140000"/>
              </a:lnSpc>
              <a:spcBef>
                <a:spcPct val="50000"/>
              </a:spcBef>
              <a:buFontTx/>
              <a:buAutoNum type="arabicPeriod"/>
              <a:defRPr/>
            </a:pPr>
            <a:r>
              <a:rPr lang="tr-TR" altLang="tr-TR" sz="1800" b="0" dirty="0" smtClean="0"/>
              <a:t>2918 sayılı Karayolu Trafik Kanunu ile zorunlu kılınan sigortalar.</a:t>
            </a:r>
          </a:p>
          <a:p>
            <a:pPr eaLnBrk="1" hangingPunct="1">
              <a:lnSpc>
                <a:spcPct val="140000"/>
              </a:lnSpc>
              <a:spcBef>
                <a:spcPct val="50000"/>
              </a:spcBef>
              <a:buFontTx/>
              <a:buAutoNum type="arabicPeriod"/>
              <a:defRPr/>
            </a:pPr>
            <a:r>
              <a:rPr lang="tr-TR" altLang="tr-TR" sz="1800" b="0" dirty="0" smtClean="0"/>
              <a:t>4925 sayılı Karayolu Taşıma Kanunu ile zorunlu kılınan sigortalar.</a:t>
            </a:r>
          </a:p>
          <a:p>
            <a:pPr marL="0" indent="0" eaLnBrk="1" hangingPunct="1">
              <a:lnSpc>
                <a:spcPct val="140000"/>
              </a:lnSpc>
              <a:spcBef>
                <a:spcPct val="50000"/>
              </a:spcBef>
              <a:defRPr/>
            </a:pPr>
            <a:endParaRPr lang="tr-TR" altLang="tr-TR" sz="1800" b="0" dirty="0" smtClean="0"/>
          </a:p>
          <a:p>
            <a:pPr eaLnBrk="1" hangingPunct="1">
              <a:lnSpc>
                <a:spcPct val="140000"/>
              </a:lnSpc>
              <a:spcBef>
                <a:spcPct val="50000"/>
              </a:spcBef>
              <a:buFontTx/>
              <a:buAutoNum type="arabicPeriod"/>
              <a:defRPr/>
            </a:pPr>
            <a:endParaRPr lang="tr-TR" altLang="tr-TR" sz="1800" b="0" dirty="0" smtClean="0"/>
          </a:p>
        </p:txBody>
      </p:sp>
      <p:sp>
        <p:nvSpPr>
          <p:cNvPr id="4" name="Text Box 2"/>
          <p:cNvSpPr txBox="1">
            <a:spLocks noChangeArrowheads="1"/>
          </p:cNvSpPr>
          <p:nvPr/>
        </p:nvSpPr>
        <p:spPr bwMode="auto">
          <a:xfrm>
            <a:off x="1143000" y="581025"/>
            <a:ext cx="7543800" cy="579438"/>
          </a:xfrm>
          <a:prstGeom prst="rect">
            <a:avLst/>
          </a:prstGeom>
          <a:noFill/>
          <a:ln>
            <a:noFill/>
          </a:ln>
          <a:effectLst/>
          <a:extLst/>
        </p:spPr>
        <p:txBody>
          <a:bodyPr>
            <a:spAutoFit/>
          </a:bodyPr>
          <a:lstStyle>
            <a:lvl1pPr>
              <a:lnSpc>
                <a:spcPct val="140000"/>
              </a:lnSpc>
              <a:spcBef>
                <a:spcPct val="50000"/>
              </a:spcBef>
              <a:defRPr sz="2000" b="1">
                <a:solidFill>
                  <a:schemeClr val="tx1"/>
                </a:solidFill>
                <a:latin typeface="Tahoma" pitchFamily="34" charset="0"/>
              </a:defRPr>
            </a:lvl1pPr>
            <a:lvl2pPr marL="742950" indent="-285750">
              <a:lnSpc>
                <a:spcPct val="140000"/>
              </a:lnSpc>
              <a:spcBef>
                <a:spcPct val="50000"/>
              </a:spcBef>
              <a:defRPr sz="2000" b="1">
                <a:solidFill>
                  <a:schemeClr val="tx1"/>
                </a:solidFill>
                <a:latin typeface="Tahoma" pitchFamily="34" charset="0"/>
              </a:defRPr>
            </a:lvl2pPr>
            <a:lvl3pPr marL="1143000" indent="-228600">
              <a:lnSpc>
                <a:spcPct val="140000"/>
              </a:lnSpc>
              <a:spcBef>
                <a:spcPct val="50000"/>
              </a:spcBef>
              <a:defRPr sz="2000" b="1">
                <a:solidFill>
                  <a:schemeClr val="tx1"/>
                </a:solidFill>
                <a:latin typeface="Tahoma" pitchFamily="34" charset="0"/>
              </a:defRPr>
            </a:lvl3pPr>
            <a:lvl4pPr marL="1600200" indent="-228600">
              <a:lnSpc>
                <a:spcPct val="140000"/>
              </a:lnSpc>
              <a:spcBef>
                <a:spcPct val="50000"/>
              </a:spcBef>
              <a:defRPr sz="2000" b="1">
                <a:solidFill>
                  <a:schemeClr val="tx1"/>
                </a:solidFill>
                <a:latin typeface="Tahoma" pitchFamily="34" charset="0"/>
              </a:defRPr>
            </a:lvl4pPr>
            <a:lvl5pPr marL="2057400" indent="-228600">
              <a:lnSpc>
                <a:spcPct val="140000"/>
              </a:lnSpc>
              <a:spcBef>
                <a:spcPct val="50000"/>
              </a:spcBef>
              <a:defRPr sz="2000" b="1">
                <a:solidFill>
                  <a:schemeClr val="tx1"/>
                </a:solidFill>
                <a:latin typeface="Tahoma" pitchFamily="34" charset="0"/>
              </a:defRPr>
            </a:lvl5pPr>
            <a:lvl6pPr marL="2514600" indent="-228600" fontAlgn="base">
              <a:lnSpc>
                <a:spcPct val="140000"/>
              </a:lnSpc>
              <a:spcBef>
                <a:spcPct val="50000"/>
              </a:spcBef>
              <a:spcAft>
                <a:spcPct val="0"/>
              </a:spcAft>
              <a:defRPr sz="2000" b="1">
                <a:solidFill>
                  <a:schemeClr val="tx1"/>
                </a:solidFill>
                <a:latin typeface="Tahoma" pitchFamily="34" charset="0"/>
              </a:defRPr>
            </a:lvl6pPr>
            <a:lvl7pPr marL="2971800" indent="-228600" fontAlgn="base">
              <a:lnSpc>
                <a:spcPct val="140000"/>
              </a:lnSpc>
              <a:spcBef>
                <a:spcPct val="50000"/>
              </a:spcBef>
              <a:spcAft>
                <a:spcPct val="0"/>
              </a:spcAft>
              <a:defRPr sz="2000" b="1">
                <a:solidFill>
                  <a:schemeClr val="tx1"/>
                </a:solidFill>
                <a:latin typeface="Tahoma" pitchFamily="34" charset="0"/>
              </a:defRPr>
            </a:lvl7pPr>
            <a:lvl8pPr marL="3429000" indent="-228600" fontAlgn="base">
              <a:lnSpc>
                <a:spcPct val="140000"/>
              </a:lnSpc>
              <a:spcBef>
                <a:spcPct val="50000"/>
              </a:spcBef>
              <a:spcAft>
                <a:spcPct val="0"/>
              </a:spcAft>
              <a:defRPr sz="2000" b="1">
                <a:solidFill>
                  <a:schemeClr val="tx1"/>
                </a:solidFill>
                <a:latin typeface="Tahoma" pitchFamily="34" charset="0"/>
              </a:defRPr>
            </a:lvl8pPr>
            <a:lvl9pPr marL="3886200" indent="-228600" fontAlgn="base">
              <a:lnSpc>
                <a:spcPct val="140000"/>
              </a:lnSpc>
              <a:spcBef>
                <a:spcPct val="50000"/>
              </a:spcBef>
              <a:spcAft>
                <a:spcPct val="0"/>
              </a:spcAft>
              <a:defRPr sz="2000" b="1">
                <a:solidFill>
                  <a:schemeClr val="tx1"/>
                </a:solidFill>
                <a:latin typeface="Tahoma" pitchFamily="34" charset="0"/>
              </a:defRPr>
            </a:lvl9pPr>
          </a:lstStyle>
          <a:p>
            <a:pPr>
              <a:lnSpc>
                <a:spcPct val="100000"/>
              </a:lnSpc>
              <a:defRPr/>
            </a:pPr>
            <a:r>
              <a:rPr lang="tr-TR" altLang="tr-TR" sz="3200" b="0" smtClean="0">
                <a:solidFill>
                  <a:srgbClr val="EA6868"/>
                </a:solidFill>
                <a:effectLst>
                  <a:outerShdw blurRad="38100" dist="38100" dir="2700000" algn="tl">
                    <a:srgbClr val="C0C0C0"/>
                  </a:outerShdw>
                </a:effectLst>
              </a:rPr>
              <a:t>Kapsamdaki Sigortaların Belirlenmesi</a:t>
            </a:r>
            <a:endParaRPr lang="en-US" altLang="tr-TR" sz="3200" b="0" smtClean="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0691"/>
                                        </p:tgtEl>
                                        <p:attrNameLst>
                                          <p:attrName>style.visibility</p:attrName>
                                        </p:attrNameLst>
                                      </p:cBhvr>
                                      <p:to>
                                        <p:strVal val="visible"/>
                                      </p:to>
                                    </p:set>
                                    <p:animEffect transition="in" filter="wipe(up)">
                                      <p:cBhvr>
                                        <p:cTn id="12" dur="500"/>
                                        <p:tgtEl>
                                          <p:spTgt spid="370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ext Box 2"/>
          <p:cNvSpPr txBox="1">
            <a:spLocks noChangeArrowheads="1"/>
          </p:cNvSpPr>
          <p:nvPr/>
        </p:nvSpPr>
        <p:spPr bwMode="auto">
          <a:xfrm>
            <a:off x="1143000" y="581025"/>
            <a:ext cx="7543800" cy="579438"/>
          </a:xfrm>
          <a:prstGeom prst="rect">
            <a:avLst/>
          </a:prstGeom>
          <a:no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smtClean="0">
                <a:solidFill>
                  <a:srgbClr val="EA6868"/>
                </a:solidFill>
                <a:effectLst>
                  <a:outerShdw blurRad="38100" dist="38100" dir="2700000" algn="tl">
                    <a:srgbClr val="C0C0C0"/>
                  </a:outerShdw>
                </a:effectLst>
              </a:rPr>
              <a:t>Kapsamdaki Mevcut Zorunlu Sigortalar</a:t>
            </a:r>
            <a:endParaRPr lang="en-US" sz="3200" b="0" dirty="0" smtClean="0">
              <a:solidFill>
                <a:srgbClr val="EA6868"/>
              </a:solidFill>
              <a:effectLst>
                <a:outerShdw blurRad="38100" dist="38100" dir="2700000" algn="tl">
                  <a:srgbClr val="C0C0C0"/>
                </a:outerShdw>
              </a:effectLst>
            </a:endParaRPr>
          </a:p>
        </p:txBody>
      </p:sp>
      <p:sp>
        <p:nvSpPr>
          <p:cNvPr id="4" name="Text Box 3"/>
          <p:cNvSpPr txBox="1">
            <a:spLocks noChangeArrowheads="1"/>
          </p:cNvSpPr>
          <p:nvPr/>
        </p:nvSpPr>
        <p:spPr bwMode="auto">
          <a:xfrm>
            <a:off x="1143000" y="1787525"/>
            <a:ext cx="748823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66700" indent="-266700"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buFontTx/>
              <a:buAutoNum type="arabicPeriod"/>
            </a:pPr>
            <a:r>
              <a:rPr lang="tr-TR" altLang="tr-TR" sz="1800" b="0">
                <a:cs typeface="Arial" panose="020B0604020202020204" pitchFamily="34" charset="0"/>
              </a:rPr>
              <a:t>Karayolları Motorlu Araçlar Zorunlu Mali Sorumluluk Sigortası</a:t>
            </a:r>
          </a:p>
          <a:p>
            <a:pPr eaLnBrk="1" hangingPunct="1">
              <a:lnSpc>
                <a:spcPct val="140000"/>
              </a:lnSpc>
              <a:spcBef>
                <a:spcPct val="50000"/>
              </a:spcBef>
              <a:buFontTx/>
              <a:buAutoNum type="arabicPeriod"/>
            </a:pPr>
            <a:r>
              <a:rPr lang="tr-TR" altLang="tr-TR" sz="1800" b="0">
                <a:cs typeface="Arial" panose="020B0604020202020204" pitchFamily="34" charset="0"/>
              </a:rPr>
              <a:t>Zorunlu Karayolu Taşımacılık Mali Sorumluluk Sigortası</a:t>
            </a:r>
          </a:p>
          <a:p>
            <a:pPr eaLnBrk="1" hangingPunct="1">
              <a:lnSpc>
                <a:spcPct val="140000"/>
              </a:lnSpc>
              <a:spcBef>
                <a:spcPct val="50000"/>
              </a:spcBef>
              <a:buFontTx/>
              <a:buAutoNum type="arabicPeriod"/>
            </a:pPr>
            <a:r>
              <a:rPr lang="tr-TR" altLang="tr-TR" sz="1800" b="0">
                <a:cs typeface="Arial" panose="020B0604020202020204" pitchFamily="34" charset="0"/>
              </a:rPr>
              <a:t>Karayolu Yolcu Taşımacılığı Zorunlu Koltuk Ferdi Kaza Sigortası</a:t>
            </a:r>
          </a:p>
          <a:p>
            <a:pPr eaLnBrk="1" hangingPunct="1">
              <a:lnSpc>
                <a:spcPct val="140000"/>
              </a:lnSpc>
              <a:spcBef>
                <a:spcPct val="50000"/>
              </a:spcBef>
              <a:buFontTx/>
              <a:buAutoNum type="arabicPeriod"/>
            </a:pPr>
            <a:r>
              <a:rPr lang="tr-TR" altLang="tr-TR" sz="1800" b="0">
                <a:cs typeface="Arial" panose="020B0604020202020204" pitchFamily="34" charset="0"/>
              </a:rPr>
              <a:t>Tehlikeli Maddeler Zorunlu Sorumluluk Sigortası</a:t>
            </a:r>
          </a:p>
          <a:p>
            <a:pPr eaLnBrk="1" hangingPunct="1">
              <a:lnSpc>
                <a:spcPct val="140000"/>
              </a:lnSpc>
              <a:spcBef>
                <a:spcPct val="50000"/>
              </a:spcBef>
              <a:buFontTx/>
              <a:buAutoNum type="arabicPeriod"/>
            </a:pPr>
            <a:r>
              <a:rPr lang="tr-TR" altLang="tr-TR" sz="1800" b="0">
                <a:cs typeface="Arial" panose="020B0604020202020204" pitchFamily="34" charset="0"/>
              </a:rPr>
              <a:t>Tüpgaz Zorunlu Sorumluluk Sigortası</a:t>
            </a:r>
          </a:p>
          <a:p>
            <a:pPr eaLnBrk="1" hangingPunct="1">
              <a:lnSpc>
                <a:spcPct val="140000"/>
              </a:lnSpc>
              <a:spcBef>
                <a:spcPct val="50000"/>
              </a:spcBef>
              <a:buFontTx/>
              <a:buAutoNum type="arabicPeriod"/>
            </a:pPr>
            <a:r>
              <a:rPr lang="tr-TR" altLang="tr-TR" sz="1800" b="0">
                <a:cs typeface="Arial" panose="020B0604020202020204" pitchFamily="34" charset="0"/>
              </a:rPr>
              <a:t>Maden Çalışanları Zorunlu Ferdi Kaza Sigortası. (06.05.2015)</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0690"/>
                                        </p:tgtEl>
                                        <p:attrNameLst>
                                          <p:attrName>style.visibility</p:attrName>
                                        </p:attrNameLst>
                                      </p:cBhvr>
                                      <p:to>
                                        <p:strVal val="visible"/>
                                      </p:to>
                                    </p:set>
                                    <p:anim calcmode="lin" valueType="num">
                                      <p:cBhvr additive="base">
                                        <p:cTn id="7" dur="500" fill="hold"/>
                                        <p:tgtEl>
                                          <p:spTgt spid="370690"/>
                                        </p:tgtEl>
                                        <p:attrNameLst>
                                          <p:attrName>ppt_x</p:attrName>
                                        </p:attrNameLst>
                                      </p:cBhvr>
                                      <p:tavLst>
                                        <p:tav tm="0">
                                          <p:val>
                                            <p:strVal val="1+#ppt_w/2"/>
                                          </p:val>
                                        </p:tav>
                                        <p:tav tm="100000">
                                          <p:val>
                                            <p:strVal val="#ppt_x"/>
                                          </p:val>
                                        </p:tav>
                                      </p:tavLst>
                                    </p:anim>
                                    <p:anim calcmode="lin" valueType="num">
                                      <p:cBhvr additive="base">
                                        <p:cTn id="8" dur="500" fill="hold"/>
                                        <p:tgtEl>
                                          <p:spTgt spid="3706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7858" name="Group 2"/>
          <p:cNvGrpSpPr>
            <a:grpSpLocks/>
          </p:cNvGrpSpPr>
          <p:nvPr/>
        </p:nvGrpSpPr>
        <p:grpSpPr bwMode="auto">
          <a:xfrm>
            <a:off x="936625" y="3209925"/>
            <a:ext cx="7954963" cy="560388"/>
            <a:chOff x="612" y="1557"/>
            <a:chExt cx="5011" cy="353"/>
          </a:xfrm>
        </p:grpSpPr>
        <p:pic>
          <p:nvPicPr>
            <p:cNvPr id="37898" name="Picture 3" descr="GzVdsd1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 y="1661"/>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4"/>
            <p:cNvSpPr txBox="1">
              <a:spLocks noChangeArrowheads="1"/>
            </p:cNvSpPr>
            <p:nvPr/>
          </p:nvSpPr>
          <p:spPr bwMode="auto">
            <a:xfrm>
              <a:off x="823" y="1557"/>
              <a:ext cx="4800"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eaLnBrk="1" hangingPunct="1">
                <a:lnSpc>
                  <a:spcPct val="140000"/>
                </a:lnSpc>
                <a:spcBef>
                  <a:spcPct val="50000"/>
                </a:spcBef>
              </a:pPr>
              <a:r>
                <a:rPr lang="tr-TR" altLang="tr-TR" sz="2200" b="0"/>
                <a:t>Sakat</a:t>
              </a:r>
              <a:r>
                <a:rPr lang="en-US" altLang="tr-TR" sz="2200" b="0"/>
                <a:t> kalma (sürekli </a:t>
              </a:r>
              <a:r>
                <a:rPr lang="tr-TR" altLang="tr-TR" sz="2200" b="0"/>
                <a:t>sakatlılık</a:t>
              </a:r>
              <a:r>
                <a:rPr lang="en-US" altLang="tr-TR" sz="2200" b="0"/>
                <a:t>) halinde,</a:t>
              </a:r>
              <a:r>
                <a:rPr lang="tr-TR" altLang="tr-TR" sz="2200" b="0"/>
                <a:t> Maluliyet Tazminatı,</a:t>
              </a:r>
            </a:p>
          </p:txBody>
        </p:sp>
      </p:grpSp>
      <p:grpSp>
        <p:nvGrpSpPr>
          <p:cNvPr id="377861" name="Group 5"/>
          <p:cNvGrpSpPr>
            <a:grpSpLocks/>
          </p:cNvGrpSpPr>
          <p:nvPr/>
        </p:nvGrpSpPr>
        <p:grpSpPr bwMode="auto">
          <a:xfrm>
            <a:off x="936625" y="1809750"/>
            <a:ext cx="7954963" cy="979488"/>
            <a:chOff x="612" y="1557"/>
            <a:chExt cx="5011" cy="534"/>
          </a:xfrm>
        </p:grpSpPr>
        <p:pic>
          <p:nvPicPr>
            <p:cNvPr id="37896" name="Picture 6" descr="GzVdsd17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1661"/>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 Box 7"/>
            <p:cNvSpPr txBox="1">
              <a:spLocks noChangeArrowheads="1"/>
            </p:cNvSpPr>
            <p:nvPr/>
          </p:nvSpPr>
          <p:spPr bwMode="auto">
            <a:xfrm>
              <a:off x="823" y="1557"/>
              <a:ext cx="480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eaLnBrk="1" hangingPunct="1">
                <a:lnSpc>
                  <a:spcPct val="140000"/>
                </a:lnSpc>
                <a:spcBef>
                  <a:spcPct val="50000"/>
                </a:spcBef>
              </a:pPr>
              <a:r>
                <a:rPr lang="tr-TR" altLang="tr-TR" sz="2200" b="0"/>
                <a:t>Ölüm halinde, ölenin desteğinden yoksun kalanlara, Destekten Yoksun Kalma Tazminatı,</a:t>
              </a:r>
            </a:p>
          </p:txBody>
        </p:sp>
      </p:grpSp>
      <p:sp>
        <p:nvSpPr>
          <p:cNvPr id="377864" name="Text Box 8"/>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a:solidFill>
                  <a:srgbClr val="EA6868"/>
                </a:solidFill>
                <a:effectLst>
                  <a:outerShdw blurRad="38100" dist="38100" dir="2700000" algn="tl">
                    <a:srgbClr val="C0C0C0"/>
                  </a:outerShdw>
                </a:effectLst>
              </a:rPr>
              <a:t>Bedensel Zararlar</a:t>
            </a:r>
            <a:endParaRPr lang="en-US" sz="3200" b="0">
              <a:solidFill>
                <a:srgbClr val="EA6868"/>
              </a:solidFill>
              <a:effectLst>
                <a:outerShdw blurRad="38100" dist="38100" dir="2700000" algn="tl">
                  <a:srgbClr val="C0C0C0"/>
                </a:outerShdw>
              </a:effectLst>
            </a:endParaRPr>
          </a:p>
        </p:txBody>
      </p:sp>
      <p:grpSp>
        <p:nvGrpSpPr>
          <p:cNvPr id="9" name="Group 2"/>
          <p:cNvGrpSpPr>
            <a:grpSpLocks/>
          </p:cNvGrpSpPr>
          <p:nvPr/>
        </p:nvGrpSpPr>
        <p:grpSpPr bwMode="auto">
          <a:xfrm>
            <a:off x="936625" y="4195763"/>
            <a:ext cx="7954963" cy="2157412"/>
            <a:chOff x="612" y="1557"/>
            <a:chExt cx="5011" cy="1359"/>
          </a:xfrm>
        </p:grpSpPr>
        <p:pic>
          <p:nvPicPr>
            <p:cNvPr id="37894" name="Picture 3" descr="GzVdsd1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 y="1661"/>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4"/>
            <p:cNvSpPr txBox="1">
              <a:spLocks noChangeArrowheads="1"/>
            </p:cNvSpPr>
            <p:nvPr/>
          </p:nvSpPr>
          <p:spPr bwMode="auto">
            <a:xfrm>
              <a:off x="823" y="1557"/>
              <a:ext cx="4800"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eaLnBrk="1" hangingPunct="1">
                <a:lnSpc>
                  <a:spcPct val="140000"/>
                </a:lnSpc>
                <a:spcBef>
                  <a:spcPct val="50000"/>
                </a:spcBef>
              </a:pPr>
              <a:r>
                <a:rPr lang="tr-TR" altLang="tr-TR" sz="2200" b="0"/>
                <a:t>Yaralanma </a:t>
              </a:r>
              <a:r>
                <a:rPr lang="en-US" altLang="tr-TR" sz="2200" b="0"/>
                <a:t>halinde</a:t>
              </a:r>
              <a:r>
                <a:rPr lang="tr-TR" altLang="tr-TR" sz="2200" b="0"/>
                <a:t> ise</a:t>
              </a:r>
              <a:r>
                <a:rPr lang="en-US" altLang="tr-TR" sz="2200" b="0"/>
                <a:t>,</a:t>
              </a:r>
              <a:r>
                <a:rPr lang="tr-TR" altLang="tr-TR" sz="2200" b="0"/>
                <a:t> Tedavi Tazminatı</a:t>
              </a:r>
            </a:p>
            <a:p>
              <a:pPr algn="just" eaLnBrk="1" hangingPunct="1">
                <a:lnSpc>
                  <a:spcPct val="140000"/>
                </a:lnSpc>
                <a:spcBef>
                  <a:spcPct val="50000"/>
                </a:spcBef>
              </a:pPr>
              <a:r>
                <a:rPr lang="tr-TR" altLang="tr-TR" sz="2200" b="0"/>
                <a:t>şeklinde ödenir…( 6111 sayılı Kanun gereği trafik kazası geçirenlerin tedavi giderleri SGK tarafından ücretsiz olarak karşılanır.)</a:t>
              </a:r>
              <a:endParaRPr lang="en-US" altLang="tr-TR" sz="2200" b="0"/>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7864"/>
                                        </p:tgtEl>
                                        <p:attrNameLst>
                                          <p:attrName>style.visibility</p:attrName>
                                        </p:attrNameLst>
                                      </p:cBhvr>
                                      <p:to>
                                        <p:strVal val="visible"/>
                                      </p:to>
                                    </p:set>
                                    <p:anim calcmode="lin" valueType="num">
                                      <p:cBhvr additive="base">
                                        <p:cTn id="7" dur="500" fill="hold"/>
                                        <p:tgtEl>
                                          <p:spTgt spid="377864"/>
                                        </p:tgtEl>
                                        <p:attrNameLst>
                                          <p:attrName>ppt_x</p:attrName>
                                        </p:attrNameLst>
                                      </p:cBhvr>
                                      <p:tavLst>
                                        <p:tav tm="0">
                                          <p:val>
                                            <p:strVal val="1+#ppt_w/2"/>
                                          </p:val>
                                        </p:tav>
                                        <p:tav tm="100000">
                                          <p:val>
                                            <p:strVal val="#ppt_x"/>
                                          </p:val>
                                        </p:tav>
                                      </p:tavLst>
                                    </p:anim>
                                    <p:anim calcmode="lin" valueType="num">
                                      <p:cBhvr additive="base">
                                        <p:cTn id="8" dur="500" fill="hold"/>
                                        <p:tgtEl>
                                          <p:spTgt spid="37786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77861"/>
                                        </p:tgtEl>
                                        <p:attrNameLst>
                                          <p:attrName>style.visibility</p:attrName>
                                        </p:attrNameLst>
                                      </p:cBhvr>
                                      <p:to>
                                        <p:strVal val="visible"/>
                                      </p:to>
                                    </p:set>
                                    <p:anim calcmode="lin" valueType="num">
                                      <p:cBhvr additive="base">
                                        <p:cTn id="12" dur="500" fill="hold"/>
                                        <p:tgtEl>
                                          <p:spTgt spid="377861"/>
                                        </p:tgtEl>
                                        <p:attrNameLst>
                                          <p:attrName>ppt_x</p:attrName>
                                        </p:attrNameLst>
                                      </p:cBhvr>
                                      <p:tavLst>
                                        <p:tav tm="0">
                                          <p:val>
                                            <p:strVal val="#ppt_x"/>
                                          </p:val>
                                        </p:tav>
                                        <p:tav tm="100000">
                                          <p:val>
                                            <p:strVal val="#ppt_x"/>
                                          </p:val>
                                        </p:tav>
                                      </p:tavLst>
                                    </p:anim>
                                    <p:anim calcmode="lin" valueType="num">
                                      <p:cBhvr additive="base">
                                        <p:cTn id="13" dur="500" fill="hold"/>
                                        <p:tgtEl>
                                          <p:spTgt spid="37786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77858"/>
                                        </p:tgtEl>
                                        <p:attrNameLst>
                                          <p:attrName>style.visibility</p:attrName>
                                        </p:attrNameLst>
                                      </p:cBhvr>
                                      <p:to>
                                        <p:strVal val="visible"/>
                                      </p:to>
                                    </p:set>
                                    <p:anim calcmode="lin" valueType="num">
                                      <p:cBhvr additive="base">
                                        <p:cTn id="17" dur="500" fill="hold"/>
                                        <p:tgtEl>
                                          <p:spTgt spid="377858"/>
                                        </p:tgtEl>
                                        <p:attrNameLst>
                                          <p:attrName>ppt_x</p:attrName>
                                        </p:attrNameLst>
                                      </p:cBhvr>
                                      <p:tavLst>
                                        <p:tav tm="0">
                                          <p:val>
                                            <p:strVal val="#ppt_x"/>
                                          </p:val>
                                        </p:tav>
                                        <p:tav tm="100000">
                                          <p:val>
                                            <p:strVal val="#ppt_x"/>
                                          </p:val>
                                        </p:tav>
                                      </p:tavLst>
                                    </p:anim>
                                    <p:anim calcmode="lin" valueType="num">
                                      <p:cBhvr additive="base">
                                        <p:cTn id="18" dur="500" fill="hold"/>
                                        <p:tgtEl>
                                          <p:spTgt spid="37785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971550" y="1336675"/>
            <a:ext cx="7620000" cy="14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sz="2200" b="0"/>
              <a:t>Başvuru sırasında istenecek belgeleri  bedeni ve maddi tazminat taleplerine göre iki ana grupta toplamak mümkündür.</a:t>
            </a:r>
          </a:p>
        </p:txBody>
      </p:sp>
      <p:sp>
        <p:nvSpPr>
          <p:cNvPr id="335875" name="Text Box 3"/>
          <p:cNvSpPr txBox="1">
            <a:spLocks noChangeArrowheads="1"/>
          </p:cNvSpPr>
          <p:nvPr/>
        </p:nvSpPr>
        <p:spPr bwMode="auto">
          <a:xfrm>
            <a:off x="1143000" y="581025"/>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tr-TR" sz="3200" b="0">
                <a:solidFill>
                  <a:srgbClr val="EA6868"/>
                </a:solidFill>
                <a:effectLst>
                  <a:outerShdw blurRad="38100" dist="38100" dir="2700000" algn="tl">
                    <a:srgbClr val="C0C0C0"/>
                  </a:outerShdw>
                </a:effectLst>
              </a:rPr>
              <a:t>Başvuru Sırasında İstenecek Belgeler</a:t>
            </a:r>
            <a:endParaRPr lang="en-US" sz="3200" b="0">
              <a:solidFill>
                <a:srgbClr val="EA6868"/>
              </a:solidFill>
              <a:effectLst>
                <a:outerShdw blurRad="38100" dist="38100" dir="2700000" algn="tl">
                  <a:srgbClr val="C0C0C0"/>
                </a:outerShdw>
              </a:effectLst>
            </a:endParaRPr>
          </a:p>
        </p:txBody>
      </p:sp>
      <p:pic>
        <p:nvPicPr>
          <p:cNvPr id="335876" name="Picture 4" descr="GzVdsd1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30686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77" name="Text Box 5"/>
          <p:cNvSpPr txBox="1">
            <a:spLocks noChangeArrowheads="1"/>
          </p:cNvSpPr>
          <p:nvPr/>
        </p:nvSpPr>
        <p:spPr bwMode="auto">
          <a:xfrm>
            <a:off x="1258888" y="2924175"/>
            <a:ext cx="76200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eaLnBrk="1" hangingPunct="1"/>
            <a:r>
              <a:rPr lang="tr-TR" altLang="tr-TR" sz="2200"/>
              <a:t> </a:t>
            </a:r>
            <a:r>
              <a:rPr lang="tr-TR" altLang="tr-TR" sz="2200" b="0"/>
              <a:t>Bedeni tazminatlarda istenecek belgeler</a:t>
            </a:r>
            <a:endParaRPr lang="en-US" altLang="tr-TR" sz="2200" b="0"/>
          </a:p>
        </p:txBody>
      </p:sp>
      <p:sp>
        <p:nvSpPr>
          <p:cNvPr id="335878" name="Text Box 6"/>
          <p:cNvSpPr txBox="1">
            <a:spLocks noChangeArrowheads="1"/>
          </p:cNvSpPr>
          <p:nvPr/>
        </p:nvSpPr>
        <p:spPr bwMode="auto">
          <a:xfrm>
            <a:off x="1692275" y="3484563"/>
            <a:ext cx="6840538"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60000"/>
              </a:lnSpc>
            </a:pPr>
            <a:endParaRPr lang="tr-TR" altLang="tr-TR" sz="1300" u="sng"/>
          </a:p>
          <a:p>
            <a:pPr eaLnBrk="1" hangingPunct="1">
              <a:lnSpc>
                <a:spcPct val="60000"/>
              </a:lnSpc>
            </a:pPr>
            <a:r>
              <a:rPr lang="tr-TR" altLang="tr-TR" sz="1400" u="sng"/>
              <a:t>1-Ölüm Tazminat Taleplerinde İstenecek Belgeler :</a:t>
            </a:r>
          </a:p>
          <a:p>
            <a:pPr eaLnBrk="1" hangingPunct="1">
              <a:buFontTx/>
              <a:buChar char="•"/>
            </a:pPr>
            <a:r>
              <a:rPr lang="tr-TR" altLang="tr-TR" sz="1400" b="0"/>
              <a:t> Kaza tespit tutanağı </a:t>
            </a:r>
          </a:p>
          <a:p>
            <a:pPr eaLnBrk="1" hangingPunct="1">
              <a:buFontTx/>
              <a:buChar char="•"/>
            </a:pPr>
            <a:r>
              <a:rPr lang="tr-TR" altLang="tr-TR" sz="1400" b="0"/>
              <a:t>Ölüm Raporu, </a:t>
            </a:r>
          </a:p>
          <a:p>
            <a:pPr eaLnBrk="1" hangingPunct="1">
              <a:buFontTx/>
              <a:buChar char="•"/>
            </a:pPr>
            <a:r>
              <a:rPr lang="tr-TR" altLang="tr-TR" sz="1400" b="0"/>
              <a:t> Ölenin mesleği ile gelir durumunu ve desteklik ilişkisini gösterir belge, </a:t>
            </a:r>
          </a:p>
          <a:p>
            <a:pPr eaLnBrk="1" hangingPunct="1">
              <a:buFontTx/>
              <a:buChar char="•"/>
            </a:pPr>
            <a:r>
              <a:rPr lang="tr-TR" altLang="tr-TR" sz="1400" b="0"/>
              <a:t>Aile nüfus kaydı aslı ve veraset belgesi</a:t>
            </a:r>
          </a:p>
          <a:p>
            <a:pPr eaLnBrk="1" hangingPunct="1">
              <a:buFontTx/>
              <a:buChar char="•"/>
            </a:pPr>
            <a:r>
              <a:rPr lang="tr-TR" altLang="tr-TR" sz="1400" b="0"/>
              <a:t>Kaza ile ilgili diğer belgeler.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5875"/>
                                        </p:tgtEl>
                                        <p:attrNameLst>
                                          <p:attrName>style.visibility</p:attrName>
                                        </p:attrNameLst>
                                      </p:cBhvr>
                                      <p:to>
                                        <p:strVal val="visible"/>
                                      </p:to>
                                    </p:set>
                                    <p:anim calcmode="lin" valueType="num">
                                      <p:cBhvr additive="base">
                                        <p:cTn id="7" dur="500" fill="hold"/>
                                        <p:tgtEl>
                                          <p:spTgt spid="335875"/>
                                        </p:tgtEl>
                                        <p:attrNameLst>
                                          <p:attrName>ppt_x</p:attrName>
                                        </p:attrNameLst>
                                      </p:cBhvr>
                                      <p:tavLst>
                                        <p:tav tm="0">
                                          <p:val>
                                            <p:strVal val="1+#ppt_w/2"/>
                                          </p:val>
                                        </p:tav>
                                        <p:tav tm="100000">
                                          <p:val>
                                            <p:strVal val="#ppt_x"/>
                                          </p:val>
                                        </p:tav>
                                      </p:tavLst>
                                    </p:anim>
                                    <p:anim calcmode="lin" valueType="num">
                                      <p:cBhvr additive="base">
                                        <p:cTn id="8" dur="500" fill="hold"/>
                                        <p:tgtEl>
                                          <p:spTgt spid="3358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35874"/>
                                        </p:tgtEl>
                                        <p:attrNameLst>
                                          <p:attrName>style.visibility</p:attrName>
                                        </p:attrNameLst>
                                      </p:cBhvr>
                                      <p:to>
                                        <p:strVal val="visible"/>
                                      </p:to>
                                    </p:set>
                                    <p:anim calcmode="lin" valueType="num">
                                      <p:cBhvr>
                                        <p:cTn id="12" dur="500" fill="hold"/>
                                        <p:tgtEl>
                                          <p:spTgt spid="335874"/>
                                        </p:tgtEl>
                                        <p:attrNameLst>
                                          <p:attrName>ppt_w</p:attrName>
                                        </p:attrNameLst>
                                      </p:cBhvr>
                                      <p:tavLst>
                                        <p:tav tm="0">
                                          <p:val>
                                            <p:fltVal val="0"/>
                                          </p:val>
                                        </p:tav>
                                        <p:tav tm="100000">
                                          <p:val>
                                            <p:strVal val="#ppt_w"/>
                                          </p:val>
                                        </p:tav>
                                      </p:tavLst>
                                    </p:anim>
                                    <p:anim calcmode="lin" valueType="num">
                                      <p:cBhvr>
                                        <p:cTn id="13" dur="500" fill="hold"/>
                                        <p:tgtEl>
                                          <p:spTgt spid="335874"/>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35876"/>
                                        </p:tgtEl>
                                        <p:attrNameLst>
                                          <p:attrName>style.visibility</p:attrName>
                                        </p:attrNameLst>
                                      </p:cBhvr>
                                      <p:to>
                                        <p:strVal val="visible"/>
                                      </p:to>
                                    </p:set>
                                    <p:anim calcmode="lin" valueType="num">
                                      <p:cBhvr additive="base">
                                        <p:cTn id="17" dur="500" fill="hold"/>
                                        <p:tgtEl>
                                          <p:spTgt spid="335876"/>
                                        </p:tgtEl>
                                        <p:attrNameLst>
                                          <p:attrName>ppt_x</p:attrName>
                                        </p:attrNameLst>
                                      </p:cBhvr>
                                      <p:tavLst>
                                        <p:tav tm="0">
                                          <p:val>
                                            <p:strVal val="#ppt_x"/>
                                          </p:val>
                                        </p:tav>
                                        <p:tav tm="100000">
                                          <p:val>
                                            <p:strVal val="#ppt_x"/>
                                          </p:val>
                                        </p:tav>
                                      </p:tavLst>
                                    </p:anim>
                                    <p:anim calcmode="lin" valueType="num">
                                      <p:cBhvr additive="base">
                                        <p:cTn id="18" dur="500" fill="hold"/>
                                        <p:tgtEl>
                                          <p:spTgt spid="335876"/>
                                        </p:tgtEl>
                                        <p:attrNameLst>
                                          <p:attrName>ppt_y</p:attrName>
                                        </p:attrNameLst>
                                      </p:cBhvr>
                                      <p:tavLst>
                                        <p:tav tm="0">
                                          <p:val>
                                            <p:strVal val="1+#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35877"/>
                                        </p:tgtEl>
                                        <p:attrNameLst>
                                          <p:attrName>style.visibility</p:attrName>
                                        </p:attrNameLst>
                                      </p:cBhvr>
                                      <p:to>
                                        <p:strVal val="visible"/>
                                      </p:to>
                                    </p:set>
                                    <p:anim calcmode="lin" valueType="num">
                                      <p:cBhvr additive="base">
                                        <p:cTn id="21" dur="500" fill="hold"/>
                                        <p:tgtEl>
                                          <p:spTgt spid="335877"/>
                                        </p:tgtEl>
                                        <p:attrNameLst>
                                          <p:attrName>ppt_x</p:attrName>
                                        </p:attrNameLst>
                                      </p:cBhvr>
                                      <p:tavLst>
                                        <p:tav tm="0">
                                          <p:val>
                                            <p:strVal val="1+#ppt_w/2"/>
                                          </p:val>
                                        </p:tav>
                                        <p:tav tm="100000">
                                          <p:val>
                                            <p:strVal val="#ppt_x"/>
                                          </p:val>
                                        </p:tav>
                                      </p:tavLst>
                                    </p:anim>
                                    <p:anim calcmode="lin" valueType="num">
                                      <p:cBhvr additive="base">
                                        <p:cTn id="22" dur="500" fill="hold"/>
                                        <p:tgtEl>
                                          <p:spTgt spid="33587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35878"/>
                                        </p:tgtEl>
                                        <p:attrNameLst>
                                          <p:attrName>style.visibility</p:attrName>
                                        </p:attrNameLst>
                                      </p:cBhvr>
                                      <p:to>
                                        <p:strVal val="visible"/>
                                      </p:to>
                                    </p:set>
                                    <p:animEffect transition="in" filter="wipe(up)">
                                      <p:cBhvr>
                                        <p:cTn id="26" dur="500"/>
                                        <p:tgtEl>
                                          <p:spTgt spid="335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p:bldP spid="335875" grpId="0"/>
      <p:bldP spid="335877" grpId="0"/>
      <p:bldP spid="33587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1143000" y="581025"/>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tr-TR" sz="3200" b="0">
                <a:solidFill>
                  <a:srgbClr val="EA6868"/>
                </a:solidFill>
                <a:effectLst>
                  <a:outerShdw blurRad="38100" dist="38100" dir="2700000" algn="tl">
                    <a:srgbClr val="C0C0C0"/>
                  </a:outerShdw>
                </a:effectLst>
              </a:rPr>
              <a:t>Başvuru Sırasında İstenecek Belgeler</a:t>
            </a:r>
            <a:endParaRPr lang="en-US" sz="3200" b="0">
              <a:solidFill>
                <a:srgbClr val="EA6868"/>
              </a:solidFill>
              <a:effectLst>
                <a:outerShdw blurRad="38100" dist="38100" dir="2700000" algn="tl">
                  <a:srgbClr val="C0C0C0"/>
                </a:outerShdw>
              </a:effectLst>
            </a:endParaRPr>
          </a:p>
        </p:txBody>
      </p:sp>
      <p:sp>
        <p:nvSpPr>
          <p:cNvPr id="346115" name="Text Box 3"/>
          <p:cNvSpPr txBox="1">
            <a:spLocks noChangeArrowheads="1"/>
          </p:cNvSpPr>
          <p:nvPr/>
        </p:nvSpPr>
        <p:spPr bwMode="auto">
          <a:xfrm>
            <a:off x="1552575" y="2781300"/>
            <a:ext cx="69119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77800" indent="-177800"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sz="1400" u="sng"/>
              <a:t>2a-Sürekli Sakatlık Halinde Gereken Belgeler:</a:t>
            </a:r>
          </a:p>
          <a:p>
            <a:pPr eaLnBrk="1" hangingPunct="1">
              <a:buFontTx/>
              <a:buChar char="•"/>
            </a:pPr>
            <a:r>
              <a:rPr lang="tr-TR" altLang="tr-TR" sz="1400" b="0"/>
              <a:t>Kaza tespit tutanağı</a:t>
            </a:r>
          </a:p>
          <a:p>
            <a:pPr eaLnBrk="1" hangingPunct="1">
              <a:buFontTx/>
              <a:buChar char="•"/>
            </a:pPr>
            <a:r>
              <a:rPr lang="tr-TR" altLang="tr-TR" sz="1400" b="0"/>
              <a:t>Hastane raporları</a:t>
            </a:r>
          </a:p>
          <a:p>
            <a:pPr eaLnBrk="1" hangingPunct="1">
              <a:buFontTx/>
              <a:buChar char="•"/>
            </a:pPr>
            <a:r>
              <a:rPr lang="tr-TR" altLang="tr-TR" sz="1400" b="0"/>
              <a:t>Maluliyet oranını gösterir Sağlık Kurulu Raporu  </a:t>
            </a:r>
          </a:p>
          <a:p>
            <a:pPr eaLnBrk="1" hangingPunct="1">
              <a:buFontTx/>
              <a:buChar char="•"/>
            </a:pPr>
            <a:r>
              <a:rPr lang="tr-TR" altLang="tr-TR" sz="1400" b="0"/>
              <a:t>Kaza ile ilgili diğer belgeler</a:t>
            </a:r>
            <a:r>
              <a:rPr lang="tr-TR" altLang="tr-TR" sz="1600" b="0"/>
              <a:t>.</a:t>
            </a:r>
          </a:p>
        </p:txBody>
      </p:sp>
      <p:pic>
        <p:nvPicPr>
          <p:cNvPr id="39940" name="Picture 4" descr="GzVdsd1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538" y="2006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1187450" y="1844675"/>
            <a:ext cx="76200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just" eaLnBrk="1" hangingPunct="1"/>
            <a:r>
              <a:rPr lang="tr-TR" altLang="tr-TR" sz="2200"/>
              <a:t> </a:t>
            </a:r>
            <a:r>
              <a:rPr lang="tr-TR" altLang="tr-TR" sz="2200" b="0"/>
              <a:t>Bedeni tazminatlarda istenecek belgeler</a:t>
            </a:r>
            <a:endParaRPr lang="en-US" altLang="tr-TR" sz="2200" b="0"/>
          </a:p>
        </p:txBody>
      </p:sp>
      <p:sp>
        <p:nvSpPr>
          <p:cNvPr id="7" name="Text Box 3"/>
          <p:cNvSpPr txBox="1">
            <a:spLocks noChangeArrowheads="1"/>
          </p:cNvSpPr>
          <p:nvPr/>
        </p:nvSpPr>
        <p:spPr bwMode="auto">
          <a:xfrm>
            <a:off x="1554163" y="4352925"/>
            <a:ext cx="69119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77800" indent="-177800"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sz="1400" u="sng"/>
              <a:t>2b-Yaralanma Halinde Gereken Belgeler:</a:t>
            </a:r>
          </a:p>
          <a:p>
            <a:pPr eaLnBrk="1" hangingPunct="1">
              <a:buFontTx/>
              <a:buChar char="•"/>
            </a:pPr>
            <a:r>
              <a:rPr lang="tr-TR" altLang="tr-TR" sz="1400" b="0"/>
              <a:t>Kaza tespit tutanağı</a:t>
            </a:r>
          </a:p>
          <a:p>
            <a:pPr eaLnBrk="1" hangingPunct="1">
              <a:buFontTx/>
              <a:buChar char="•"/>
            </a:pPr>
            <a:r>
              <a:rPr lang="tr-TR" altLang="tr-TR" sz="1400" b="0"/>
              <a:t>Hastane raporları</a:t>
            </a:r>
          </a:p>
          <a:p>
            <a:pPr eaLnBrk="1" hangingPunct="1">
              <a:buFontTx/>
              <a:buChar char="•"/>
            </a:pPr>
            <a:r>
              <a:rPr lang="tr-TR" altLang="tr-TR" sz="1400" b="0"/>
              <a:t>Dökümlü tedavi faturalar</a:t>
            </a:r>
          </a:p>
          <a:p>
            <a:pPr eaLnBrk="1" hangingPunct="1">
              <a:buFontTx/>
              <a:buChar char="•"/>
            </a:pPr>
            <a:r>
              <a:rPr lang="tr-TR" altLang="tr-TR" sz="1400" b="0"/>
              <a:t>Kaza ile ilgili diğer belgeler.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46115"/>
                                        </p:tgtEl>
                                        <p:attrNameLst>
                                          <p:attrName>style.visibility</p:attrName>
                                        </p:attrNameLst>
                                      </p:cBhvr>
                                      <p:to>
                                        <p:strVal val="visible"/>
                                      </p:to>
                                    </p:set>
                                    <p:animEffect transition="in" filter="wipe(up)">
                                      <p:cBhvr>
                                        <p:cTn id="7" dur="500"/>
                                        <p:tgtEl>
                                          <p:spTgt spid="34611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ext Box 3"/>
          <p:cNvSpPr txBox="1">
            <a:spLocks noChangeArrowheads="1"/>
          </p:cNvSpPr>
          <p:nvPr/>
        </p:nvSpPr>
        <p:spPr bwMode="auto">
          <a:xfrm>
            <a:off x="1143000" y="26035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tr-TR" sz="3200" b="0">
                <a:solidFill>
                  <a:srgbClr val="EA6868"/>
                </a:solidFill>
                <a:effectLst>
                  <a:outerShdw blurRad="38100" dist="38100" dir="2700000" algn="tl">
                    <a:srgbClr val="C0C0C0"/>
                  </a:outerShdw>
                </a:effectLst>
              </a:rPr>
              <a:t>Hastanelerin Trafik Kazaları ile ilgili Uygulamaları</a:t>
            </a:r>
            <a:endParaRPr lang="en-US" sz="3200" b="0">
              <a:solidFill>
                <a:srgbClr val="EA6868"/>
              </a:solidFill>
              <a:effectLst>
                <a:outerShdw blurRad="38100" dist="38100" dir="2700000" algn="tl">
                  <a:srgbClr val="C0C0C0"/>
                </a:outerShdw>
              </a:effectLst>
            </a:endParaRPr>
          </a:p>
        </p:txBody>
      </p:sp>
      <p:sp>
        <p:nvSpPr>
          <p:cNvPr id="321540" name="Text Box 4"/>
          <p:cNvSpPr txBox="1">
            <a:spLocks noChangeArrowheads="1"/>
          </p:cNvSpPr>
          <p:nvPr/>
        </p:nvSpPr>
        <p:spPr bwMode="auto">
          <a:xfrm>
            <a:off x="1042988" y="2179638"/>
            <a:ext cx="7620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622300" algn="l"/>
              </a:tabLst>
              <a:defRPr sz="2000" b="1">
                <a:solidFill>
                  <a:schemeClr val="tx1"/>
                </a:solidFill>
                <a:latin typeface="Tahoma" panose="020B0604030504040204" pitchFamily="34" charset="0"/>
              </a:defRPr>
            </a:lvl1pPr>
            <a:lvl2pPr marL="742950" indent="-285750" eaLnBrk="0" hangingPunct="0">
              <a:tabLst>
                <a:tab pos="622300" algn="l"/>
              </a:tabLst>
              <a:defRPr sz="2000" b="1">
                <a:solidFill>
                  <a:schemeClr val="tx1"/>
                </a:solidFill>
                <a:latin typeface="Tahoma" panose="020B0604030504040204" pitchFamily="34" charset="0"/>
              </a:defRPr>
            </a:lvl2pPr>
            <a:lvl3pPr marL="1143000" indent="-228600" eaLnBrk="0" hangingPunct="0">
              <a:tabLst>
                <a:tab pos="622300" algn="l"/>
              </a:tabLst>
              <a:defRPr sz="2000" b="1">
                <a:solidFill>
                  <a:schemeClr val="tx1"/>
                </a:solidFill>
                <a:latin typeface="Tahoma" panose="020B0604030504040204" pitchFamily="34" charset="0"/>
              </a:defRPr>
            </a:lvl3pPr>
            <a:lvl4pPr marL="1600200" indent="-228600" eaLnBrk="0" hangingPunct="0">
              <a:tabLst>
                <a:tab pos="622300" algn="l"/>
              </a:tabLst>
              <a:defRPr sz="2000" b="1">
                <a:solidFill>
                  <a:schemeClr val="tx1"/>
                </a:solidFill>
                <a:latin typeface="Tahoma" panose="020B0604030504040204" pitchFamily="34" charset="0"/>
              </a:defRPr>
            </a:lvl4pPr>
            <a:lvl5pPr marL="2057400" indent="-228600" eaLnBrk="0" hangingPunct="0">
              <a:tabLst>
                <a:tab pos="622300" algn="l"/>
              </a:tabLst>
              <a:defRPr sz="2000" b="1">
                <a:solidFill>
                  <a:schemeClr val="tx1"/>
                </a:solidFill>
                <a:latin typeface="Tahoma" panose="020B0604030504040204" pitchFamily="34" charset="0"/>
              </a:defRPr>
            </a:lvl5pPr>
            <a:lvl6pPr marL="2514600" indent="-228600" eaLnBrk="0" fontAlgn="base" hangingPunct="0">
              <a:spcBef>
                <a:spcPct val="0"/>
              </a:spcBef>
              <a:spcAft>
                <a:spcPct val="0"/>
              </a:spcAft>
              <a:tabLst>
                <a:tab pos="622300" algn="l"/>
              </a:tabLst>
              <a:defRPr sz="2000" b="1">
                <a:solidFill>
                  <a:schemeClr val="tx1"/>
                </a:solidFill>
                <a:latin typeface="Tahoma" panose="020B0604030504040204" pitchFamily="34" charset="0"/>
              </a:defRPr>
            </a:lvl6pPr>
            <a:lvl7pPr marL="2971800" indent="-228600" eaLnBrk="0" fontAlgn="base" hangingPunct="0">
              <a:spcBef>
                <a:spcPct val="0"/>
              </a:spcBef>
              <a:spcAft>
                <a:spcPct val="0"/>
              </a:spcAft>
              <a:tabLst>
                <a:tab pos="622300" algn="l"/>
              </a:tabLst>
              <a:defRPr sz="2000" b="1">
                <a:solidFill>
                  <a:schemeClr val="tx1"/>
                </a:solidFill>
                <a:latin typeface="Tahoma" panose="020B0604030504040204" pitchFamily="34" charset="0"/>
              </a:defRPr>
            </a:lvl7pPr>
            <a:lvl8pPr marL="3429000" indent="-228600" eaLnBrk="0" fontAlgn="base" hangingPunct="0">
              <a:spcBef>
                <a:spcPct val="0"/>
              </a:spcBef>
              <a:spcAft>
                <a:spcPct val="0"/>
              </a:spcAft>
              <a:tabLst>
                <a:tab pos="622300" algn="l"/>
              </a:tabLst>
              <a:defRPr sz="2000" b="1">
                <a:solidFill>
                  <a:schemeClr val="tx1"/>
                </a:solidFill>
                <a:latin typeface="Tahoma" panose="020B0604030504040204" pitchFamily="34" charset="0"/>
              </a:defRPr>
            </a:lvl8pPr>
            <a:lvl9pPr marL="3886200" indent="-228600" eaLnBrk="0" fontAlgn="base" hangingPunct="0">
              <a:spcBef>
                <a:spcPct val="0"/>
              </a:spcBef>
              <a:spcAft>
                <a:spcPct val="0"/>
              </a:spcAft>
              <a:tabLst>
                <a:tab pos="622300" algn="l"/>
              </a:tabLst>
              <a:defRPr sz="2000" b="1">
                <a:solidFill>
                  <a:schemeClr val="tx1"/>
                </a:solidFill>
                <a:latin typeface="Tahoma" panose="020B0604030504040204" pitchFamily="34" charset="0"/>
              </a:defRPr>
            </a:lvl9pPr>
          </a:lstStyle>
          <a:p>
            <a:pPr eaLnBrk="1" hangingPunct="1"/>
            <a:r>
              <a:rPr lang="tr-TR" altLang="tr-TR" b="0"/>
              <a:t>25 Şubat 2011 tarihinde yayımlanan 6111 Sayılı Kanun ile Karayolları Trafik Kanunu’nun tedavi giderlerinin  karşılanmasına ilişkin 98 inci maddesinde yapılan düzenleme ile, trafik kazası geçiren kişilerin yolcu, sürücü ve görevliler dahil, kusurlu veya kusursuz, sosyal güvencesi olup olmadığına bakılmaksızın kazadan kaynaklanan tedavi hizmet bedellerinin tamamının SGK tarafından karşılanacağı hüküm altına alınmıştır.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1539"/>
                                        </p:tgtEl>
                                        <p:attrNameLst>
                                          <p:attrName>style.visibility</p:attrName>
                                        </p:attrNameLst>
                                      </p:cBhvr>
                                      <p:to>
                                        <p:strVal val="visible"/>
                                      </p:to>
                                    </p:set>
                                    <p:anim calcmode="lin" valueType="num">
                                      <p:cBhvr additive="base">
                                        <p:cTn id="7" dur="500" fill="hold"/>
                                        <p:tgtEl>
                                          <p:spTgt spid="321539"/>
                                        </p:tgtEl>
                                        <p:attrNameLst>
                                          <p:attrName>ppt_x</p:attrName>
                                        </p:attrNameLst>
                                      </p:cBhvr>
                                      <p:tavLst>
                                        <p:tav tm="0">
                                          <p:val>
                                            <p:strVal val="1+#ppt_w/2"/>
                                          </p:val>
                                        </p:tav>
                                        <p:tav tm="100000">
                                          <p:val>
                                            <p:strVal val="#ppt_x"/>
                                          </p:val>
                                        </p:tav>
                                      </p:tavLst>
                                    </p:anim>
                                    <p:anim calcmode="lin" valueType="num">
                                      <p:cBhvr additive="base">
                                        <p:cTn id="8" dur="500" fill="hold"/>
                                        <p:tgtEl>
                                          <p:spTgt spid="3215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1540"/>
                                        </p:tgtEl>
                                        <p:attrNameLst>
                                          <p:attrName>style.visibility</p:attrName>
                                        </p:attrNameLst>
                                      </p:cBhvr>
                                      <p:to>
                                        <p:strVal val="visible"/>
                                      </p:to>
                                    </p:set>
                                    <p:animEffect transition="in" filter="wipe(up)">
                                      <p:cBhvr>
                                        <p:cTn id="12" dur="500"/>
                                        <p:tgtEl>
                                          <p:spTgt spid="32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p:bldP spid="32154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1403350" y="3092450"/>
            <a:ext cx="2376488"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spcBef>
                <a:spcPct val="10000"/>
              </a:spcBef>
            </a:pPr>
            <a:r>
              <a:rPr lang="tr-TR" altLang="tr-TR" sz="1800"/>
              <a:t>Teminat </a:t>
            </a:r>
          </a:p>
          <a:p>
            <a:pPr eaLnBrk="1" hangingPunct="1">
              <a:spcBef>
                <a:spcPct val="10000"/>
              </a:spcBef>
            </a:pPr>
            <a:r>
              <a:rPr lang="tr-TR" altLang="tr-TR" sz="1800" b="0"/>
              <a:t>Maddi	</a:t>
            </a:r>
          </a:p>
          <a:p>
            <a:pPr eaLnBrk="1" hangingPunct="1">
              <a:spcBef>
                <a:spcPct val="10000"/>
              </a:spcBef>
            </a:pPr>
            <a:r>
              <a:rPr lang="tr-TR" altLang="tr-TR" sz="1800" b="0"/>
              <a:t>Tedavi Giderleri</a:t>
            </a:r>
          </a:p>
          <a:p>
            <a:pPr eaLnBrk="1" hangingPunct="1">
              <a:spcBef>
                <a:spcPct val="10000"/>
              </a:spcBef>
            </a:pPr>
            <a:r>
              <a:rPr lang="tr-TR" altLang="tr-TR" sz="1800" b="0"/>
              <a:t>Sakatlanma ve Ölüm</a:t>
            </a:r>
          </a:p>
        </p:txBody>
      </p:sp>
      <p:sp>
        <p:nvSpPr>
          <p:cNvPr id="268291" name="Text Box 3"/>
          <p:cNvSpPr txBox="1">
            <a:spLocks noChangeArrowheads="1"/>
          </p:cNvSpPr>
          <p:nvPr/>
        </p:nvSpPr>
        <p:spPr bwMode="auto">
          <a:xfrm>
            <a:off x="3708400" y="3095625"/>
            <a:ext cx="1798638"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eaLnBrk="1" hangingPunct="1">
              <a:spcBef>
                <a:spcPct val="10000"/>
              </a:spcBef>
            </a:pPr>
            <a:r>
              <a:rPr lang="tr-TR" altLang="tr-TR" sz="1800"/>
              <a:t>Kişi Başına</a:t>
            </a:r>
          </a:p>
          <a:p>
            <a:pPr algn="r" eaLnBrk="1" hangingPunct="1">
              <a:spcBef>
                <a:spcPct val="10000"/>
              </a:spcBef>
            </a:pPr>
            <a:r>
              <a:rPr lang="tr-TR" altLang="tr-TR" sz="1800" b="0"/>
              <a:t>31.000 TL. </a:t>
            </a:r>
          </a:p>
          <a:p>
            <a:pPr algn="r" eaLnBrk="1" hangingPunct="1">
              <a:spcBef>
                <a:spcPct val="10000"/>
              </a:spcBef>
            </a:pPr>
            <a:r>
              <a:rPr lang="tr-TR" altLang="tr-TR" sz="1800" b="0"/>
              <a:t>310.000 TL.</a:t>
            </a:r>
          </a:p>
          <a:p>
            <a:pPr algn="r" eaLnBrk="1" hangingPunct="1">
              <a:spcBef>
                <a:spcPct val="10000"/>
              </a:spcBef>
            </a:pPr>
            <a:r>
              <a:rPr lang="tr-TR" altLang="tr-TR" sz="1800" b="0"/>
              <a:t>310.000 TL.</a:t>
            </a:r>
          </a:p>
        </p:txBody>
      </p:sp>
      <p:sp>
        <p:nvSpPr>
          <p:cNvPr id="268292" name="Text Box 4"/>
          <p:cNvSpPr txBox="1">
            <a:spLocks noChangeArrowheads="1"/>
          </p:cNvSpPr>
          <p:nvPr/>
        </p:nvSpPr>
        <p:spPr bwMode="auto">
          <a:xfrm>
            <a:off x="1042988" y="1576388"/>
            <a:ext cx="7643812" cy="1463675"/>
          </a:xfrm>
          <a:prstGeom prst="rect">
            <a:avLst/>
          </a:prstGeom>
          <a:noFill/>
          <a:ln>
            <a:noFill/>
          </a:ln>
          <a:effectLst/>
          <a:extLst/>
        </p:spPr>
        <p:txBody>
          <a:bodyPr anchor="ctr">
            <a:spAutoFit/>
          </a:bodyPr>
          <a:lstStyle>
            <a:lvl1pPr>
              <a:lnSpc>
                <a:spcPct val="140000"/>
              </a:lnSpc>
              <a:spcBef>
                <a:spcPct val="50000"/>
              </a:spcBef>
              <a:defRPr sz="2000" b="1">
                <a:solidFill>
                  <a:schemeClr val="tx1"/>
                </a:solidFill>
                <a:latin typeface="Tahoma" pitchFamily="34" charset="0"/>
              </a:defRPr>
            </a:lvl1pPr>
            <a:lvl2pPr marL="742950" indent="-285750">
              <a:lnSpc>
                <a:spcPct val="140000"/>
              </a:lnSpc>
              <a:spcBef>
                <a:spcPct val="50000"/>
              </a:spcBef>
              <a:defRPr sz="2000" b="1">
                <a:solidFill>
                  <a:schemeClr val="tx1"/>
                </a:solidFill>
                <a:latin typeface="Tahoma" pitchFamily="34" charset="0"/>
              </a:defRPr>
            </a:lvl2pPr>
            <a:lvl3pPr marL="1143000" indent="-228600">
              <a:lnSpc>
                <a:spcPct val="140000"/>
              </a:lnSpc>
              <a:spcBef>
                <a:spcPct val="50000"/>
              </a:spcBef>
              <a:defRPr sz="2000" b="1">
                <a:solidFill>
                  <a:schemeClr val="tx1"/>
                </a:solidFill>
                <a:latin typeface="Tahoma" pitchFamily="34" charset="0"/>
              </a:defRPr>
            </a:lvl3pPr>
            <a:lvl4pPr marL="1600200" indent="-228600">
              <a:lnSpc>
                <a:spcPct val="140000"/>
              </a:lnSpc>
              <a:spcBef>
                <a:spcPct val="50000"/>
              </a:spcBef>
              <a:defRPr sz="2000" b="1">
                <a:solidFill>
                  <a:schemeClr val="tx1"/>
                </a:solidFill>
                <a:latin typeface="Tahoma" pitchFamily="34" charset="0"/>
              </a:defRPr>
            </a:lvl4pPr>
            <a:lvl5pPr marL="2057400" indent="-228600">
              <a:lnSpc>
                <a:spcPct val="140000"/>
              </a:lnSpc>
              <a:spcBef>
                <a:spcPct val="50000"/>
              </a:spcBef>
              <a:defRPr sz="2000" b="1">
                <a:solidFill>
                  <a:schemeClr val="tx1"/>
                </a:solidFill>
                <a:latin typeface="Tahoma" pitchFamily="34" charset="0"/>
              </a:defRPr>
            </a:lvl5pPr>
            <a:lvl6pPr marL="2514600" indent="-228600" fontAlgn="base">
              <a:lnSpc>
                <a:spcPct val="140000"/>
              </a:lnSpc>
              <a:spcBef>
                <a:spcPct val="50000"/>
              </a:spcBef>
              <a:spcAft>
                <a:spcPct val="0"/>
              </a:spcAft>
              <a:defRPr sz="2000" b="1">
                <a:solidFill>
                  <a:schemeClr val="tx1"/>
                </a:solidFill>
                <a:latin typeface="Tahoma" pitchFamily="34" charset="0"/>
              </a:defRPr>
            </a:lvl6pPr>
            <a:lvl7pPr marL="2971800" indent="-228600" fontAlgn="base">
              <a:lnSpc>
                <a:spcPct val="140000"/>
              </a:lnSpc>
              <a:spcBef>
                <a:spcPct val="50000"/>
              </a:spcBef>
              <a:spcAft>
                <a:spcPct val="0"/>
              </a:spcAft>
              <a:defRPr sz="2000" b="1">
                <a:solidFill>
                  <a:schemeClr val="tx1"/>
                </a:solidFill>
                <a:latin typeface="Tahoma" pitchFamily="34" charset="0"/>
              </a:defRPr>
            </a:lvl7pPr>
            <a:lvl8pPr marL="3429000" indent="-228600" fontAlgn="base">
              <a:lnSpc>
                <a:spcPct val="140000"/>
              </a:lnSpc>
              <a:spcBef>
                <a:spcPct val="50000"/>
              </a:spcBef>
              <a:spcAft>
                <a:spcPct val="0"/>
              </a:spcAft>
              <a:defRPr sz="2000" b="1">
                <a:solidFill>
                  <a:schemeClr val="tx1"/>
                </a:solidFill>
                <a:latin typeface="Tahoma" pitchFamily="34" charset="0"/>
              </a:defRPr>
            </a:lvl8pPr>
            <a:lvl9pPr marL="3886200" indent="-228600" fontAlgn="base">
              <a:lnSpc>
                <a:spcPct val="140000"/>
              </a:lnSpc>
              <a:spcBef>
                <a:spcPct val="50000"/>
              </a:spcBef>
              <a:spcAft>
                <a:spcPct val="0"/>
              </a:spcAft>
              <a:defRPr sz="2000" b="1">
                <a:solidFill>
                  <a:schemeClr val="tx1"/>
                </a:solidFill>
                <a:latin typeface="Tahoma" pitchFamily="34" charset="0"/>
              </a:defRPr>
            </a:lvl9pPr>
          </a:lstStyle>
          <a:p>
            <a:pPr>
              <a:defRPr/>
            </a:pPr>
            <a:r>
              <a:rPr lang="tr-TR" altLang="tr-TR" sz="1600" b="0" dirty="0" smtClean="0"/>
              <a:t>Güvence Hesabı kapsamında bulunan sigortalar için tespit edilmiş teminat limitleri dahilinde ödeme yapmaktadır. Örneğin, Özel araçlar için 01 Ocak 2016 tarihinden geçerli </a:t>
            </a:r>
            <a:r>
              <a:rPr lang="tr-TR" altLang="tr-TR" sz="1600" b="0" u="sng" dirty="0" smtClean="0">
                <a:effectLst>
                  <a:outerShdw blurRad="38100" dist="38100" dir="2700000" algn="tl">
                    <a:srgbClr val="C0C0C0"/>
                  </a:outerShdw>
                </a:effectLst>
              </a:rPr>
              <a:t>Zorunlu Mali Sorumluluk Sigortası</a:t>
            </a:r>
            <a:r>
              <a:rPr lang="tr-TR" altLang="tr-TR" sz="1600" b="0" dirty="0" smtClean="0"/>
              <a:t>   (Trafik Sigortası ) teminat limitleri aşağıdaki gibidir</a:t>
            </a:r>
          </a:p>
        </p:txBody>
      </p:sp>
      <p:sp>
        <p:nvSpPr>
          <p:cNvPr id="268293" name="Text Box 5"/>
          <p:cNvSpPr txBox="1">
            <a:spLocks noChangeArrowheads="1"/>
          </p:cNvSpPr>
          <p:nvPr/>
        </p:nvSpPr>
        <p:spPr bwMode="auto">
          <a:xfrm>
            <a:off x="1143000" y="581025"/>
            <a:ext cx="7543800" cy="579438"/>
          </a:xfrm>
          <a:prstGeom prst="rect">
            <a:avLst/>
          </a:prstGeom>
          <a:noFill/>
          <a:ln>
            <a:noFill/>
          </a:ln>
          <a:effectLs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spcBef>
                <a:spcPct val="50000"/>
              </a:spcBef>
              <a:defRPr/>
            </a:pPr>
            <a:r>
              <a:rPr lang="tr-TR" sz="3200" b="0" dirty="0" smtClean="0">
                <a:solidFill>
                  <a:srgbClr val="EA6868"/>
                </a:solidFill>
                <a:effectLst>
                  <a:outerShdw blurRad="38100" dist="38100" dir="2700000" algn="tl">
                    <a:srgbClr val="C0C0C0"/>
                  </a:outerShdw>
                </a:effectLst>
              </a:rPr>
              <a:t>Teminat Limitleri</a:t>
            </a:r>
            <a:endParaRPr lang="en-US" sz="3200" b="0" dirty="0" smtClean="0">
              <a:solidFill>
                <a:srgbClr val="EA6868"/>
              </a:solidFill>
              <a:effectLst>
                <a:outerShdw blurRad="38100" dist="38100" dir="2700000" algn="tl">
                  <a:srgbClr val="C0C0C0"/>
                </a:outerShdw>
              </a:effectLst>
            </a:endParaRPr>
          </a:p>
        </p:txBody>
      </p:sp>
      <p:sp>
        <p:nvSpPr>
          <p:cNvPr id="268294" name="Text Box 6"/>
          <p:cNvSpPr txBox="1">
            <a:spLocks noChangeArrowheads="1"/>
          </p:cNvSpPr>
          <p:nvPr/>
        </p:nvSpPr>
        <p:spPr bwMode="auto">
          <a:xfrm>
            <a:off x="5580063" y="3086100"/>
            <a:ext cx="1798637"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r" eaLnBrk="1" hangingPunct="1">
              <a:spcBef>
                <a:spcPct val="10000"/>
              </a:spcBef>
            </a:pPr>
            <a:r>
              <a:rPr lang="tr-TR" altLang="tr-TR" sz="1800"/>
              <a:t>Kaza Başına</a:t>
            </a:r>
          </a:p>
          <a:p>
            <a:pPr algn="r" eaLnBrk="1" hangingPunct="1">
              <a:spcBef>
                <a:spcPct val="10000"/>
              </a:spcBef>
            </a:pPr>
            <a:r>
              <a:rPr lang="tr-TR" altLang="tr-TR" sz="1800" b="0"/>
              <a:t>62.000. TL.</a:t>
            </a:r>
          </a:p>
          <a:p>
            <a:pPr algn="r" eaLnBrk="1" hangingPunct="1">
              <a:spcBef>
                <a:spcPct val="10000"/>
              </a:spcBef>
            </a:pPr>
            <a:r>
              <a:rPr lang="tr-TR" altLang="tr-TR" sz="1800" b="0"/>
              <a:t>1.550.000 TL.</a:t>
            </a:r>
          </a:p>
          <a:p>
            <a:pPr algn="r" eaLnBrk="1" hangingPunct="1">
              <a:spcBef>
                <a:spcPct val="10000"/>
              </a:spcBef>
            </a:pPr>
            <a:r>
              <a:rPr lang="tr-TR" altLang="tr-TR" sz="1800" b="0"/>
              <a:t>1.550.000 TL.</a:t>
            </a:r>
          </a:p>
        </p:txBody>
      </p:sp>
      <p:sp>
        <p:nvSpPr>
          <p:cNvPr id="7" name="Text Box 4"/>
          <p:cNvSpPr txBox="1">
            <a:spLocks noChangeArrowheads="1"/>
          </p:cNvSpPr>
          <p:nvPr/>
        </p:nvSpPr>
        <p:spPr bwMode="auto">
          <a:xfrm>
            <a:off x="1143000" y="4429125"/>
            <a:ext cx="7643813" cy="1593850"/>
          </a:xfrm>
          <a:prstGeom prst="rect">
            <a:avLst/>
          </a:prstGeom>
          <a:noFill/>
          <a:ln>
            <a:noFill/>
          </a:ln>
          <a:effectLst/>
          <a:extLst/>
        </p:spPr>
        <p:txBody>
          <a:bodyPr anchor="ct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600" b="0" u="sng" dirty="0" smtClean="0">
                <a:effectLst>
                  <a:outerShdw blurRad="38100" dist="38100" dir="2700000" algn="tl">
                    <a:srgbClr val="C0C0C0"/>
                  </a:outerShdw>
                </a:effectLst>
              </a:rPr>
              <a:t>Zorunlu  Karayolu Taşımacılık Mali Sorumluluk Sigortası </a:t>
            </a:r>
            <a:r>
              <a:rPr lang="tr-TR" sz="1600" b="0" dirty="0">
                <a:effectLst>
                  <a:outerShdw blurRad="38100" dist="38100" dir="2700000" algn="tl">
                    <a:srgbClr val="C0C0C0"/>
                  </a:outerShdw>
                </a:effectLst>
              </a:rPr>
              <a:t>kişi başına teminat limitleri Trafik Sigortası ile aynı olup, kaza başına aracın yolcu sayısına göre değişmektedir.</a:t>
            </a:r>
          </a:p>
          <a:p>
            <a:pPr eaLnBrk="1" hangingPunct="1">
              <a:lnSpc>
                <a:spcPct val="140000"/>
              </a:lnSpc>
              <a:spcBef>
                <a:spcPct val="50000"/>
              </a:spcBef>
              <a:defRPr/>
            </a:pPr>
            <a:r>
              <a:rPr lang="tr-TR" sz="1600" b="0" u="sng" dirty="0" smtClean="0">
                <a:effectLst>
                  <a:outerShdw blurRad="38100" dist="38100" dir="2700000" algn="tl">
                    <a:srgbClr val="C0C0C0"/>
                  </a:outerShdw>
                </a:effectLst>
              </a:rPr>
              <a:t>Karayolu Yolcu Taşımacılığı Zorunlu Koltuk Ferdi Kaza  Sigortası </a:t>
            </a:r>
            <a:r>
              <a:rPr lang="tr-TR" sz="1600" b="0" dirty="0" smtClean="0">
                <a:effectLst>
                  <a:outerShdw blurRad="38100" dist="38100" dir="2700000" algn="tl">
                    <a:srgbClr val="C0C0C0"/>
                  </a:outerShdw>
                </a:effectLst>
              </a:rPr>
              <a:t>aynı </a:t>
            </a:r>
            <a:r>
              <a:rPr lang="tr-TR" sz="1600" b="0" dirty="0">
                <a:effectLst>
                  <a:outerShdw blurRad="38100" dist="38100" dir="2700000" algn="tl">
                    <a:srgbClr val="C0C0C0"/>
                  </a:outerShdw>
                </a:effectLst>
              </a:rPr>
              <a:t>teminatlar kişi başına 175.000.TL olarak belirlenmiştir.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8293"/>
                                        </p:tgtEl>
                                        <p:attrNameLst>
                                          <p:attrName>style.visibility</p:attrName>
                                        </p:attrNameLst>
                                      </p:cBhvr>
                                      <p:to>
                                        <p:strVal val="visible"/>
                                      </p:to>
                                    </p:set>
                                    <p:anim calcmode="lin" valueType="num">
                                      <p:cBhvr additive="base">
                                        <p:cTn id="7" dur="500" fill="hold"/>
                                        <p:tgtEl>
                                          <p:spTgt spid="268293"/>
                                        </p:tgtEl>
                                        <p:attrNameLst>
                                          <p:attrName>ppt_x</p:attrName>
                                        </p:attrNameLst>
                                      </p:cBhvr>
                                      <p:tavLst>
                                        <p:tav tm="0">
                                          <p:val>
                                            <p:strVal val="1+#ppt_w/2"/>
                                          </p:val>
                                        </p:tav>
                                        <p:tav tm="100000">
                                          <p:val>
                                            <p:strVal val="#ppt_x"/>
                                          </p:val>
                                        </p:tav>
                                      </p:tavLst>
                                    </p:anim>
                                    <p:anim calcmode="lin" valueType="num">
                                      <p:cBhvr additive="base">
                                        <p:cTn id="8" dur="500" fill="hold"/>
                                        <p:tgtEl>
                                          <p:spTgt spid="26829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68292"/>
                                        </p:tgtEl>
                                        <p:attrNameLst>
                                          <p:attrName>style.visibility</p:attrName>
                                        </p:attrNameLst>
                                      </p:cBhvr>
                                      <p:to>
                                        <p:strVal val="visible"/>
                                      </p:to>
                                    </p:set>
                                    <p:animEffect transition="in" filter="wipe(up)">
                                      <p:cBhvr>
                                        <p:cTn id="12" dur="500"/>
                                        <p:tgtEl>
                                          <p:spTgt spid="268292"/>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8290"/>
                                        </p:tgtEl>
                                        <p:attrNameLst>
                                          <p:attrName>style.visibility</p:attrName>
                                        </p:attrNameLst>
                                      </p:cBhvr>
                                      <p:to>
                                        <p:strVal val="visible"/>
                                      </p:to>
                                    </p:set>
                                    <p:animEffect transition="in" filter="wipe(up)">
                                      <p:cBhvr>
                                        <p:cTn id="16" dur="500"/>
                                        <p:tgtEl>
                                          <p:spTgt spid="26829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68291"/>
                                        </p:tgtEl>
                                        <p:attrNameLst>
                                          <p:attrName>style.visibility</p:attrName>
                                        </p:attrNameLst>
                                      </p:cBhvr>
                                      <p:to>
                                        <p:strVal val="visible"/>
                                      </p:to>
                                    </p:set>
                                    <p:animEffect transition="in" filter="wipe(up)">
                                      <p:cBhvr>
                                        <p:cTn id="19" dur="500"/>
                                        <p:tgtEl>
                                          <p:spTgt spid="26829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68294"/>
                                        </p:tgtEl>
                                        <p:attrNameLst>
                                          <p:attrName>style.visibility</p:attrName>
                                        </p:attrNameLst>
                                      </p:cBhvr>
                                      <p:to>
                                        <p:strVal val="visible"/>
                                      </p:to>
                                    </p:set>
                                    <p:animEffect transition="in" filter="wipe(up)">
                                      <p:cBhvr>
                                        <p:cTn id="22" dur="500"/>
                                        <p:tgtEl>
                                          <p:spTgt spid="268294"/>
                                        </p:tgtEl>
                                      </p:cBhvr>
                                    </p:animEffect>
                                  </p:childTnLst>
                                </p:cTn>
                              </p:par>
                            </p:childTnLst>
                          </p:cTn>
                        </p:par>
                        <p:par>
                          <p:cTn id="23" fill="hold" nodeType="afterGroup">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utoUpdateAnimBg="0"/>
      <p:bldP spid="268291" grpId="0" autoUpdateAnimBg="0"/>
      <p:bldP spid="268292" grpId="0"/>
      <p:bldP spid="268293" grpId="0"/>
      <p:bldP spid="268294" grpId="0" autoUpdateAnimBg="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3" name="Text Box 5"/>
          <p:cNvSpPr txBox="1">
            <a:spLocks noChangeArrowheads="1"/>
          </p:cNvSpPr>
          <p:nvPr/>
        </p:nvSpPr>
        <p:spPr bwMode="auto">
          <a:xfrm>
            <a:off x="1143000" y="581025"/>
            <a:ext cx="7543800" cy="579438"/>
          </a:xfrm>
          <a:prstGeom prst="rect">
            <a:avLst/>
          </a:prstGeom>
          <a:noFill/>
          <a:ln>
            <a:noFill/>
          </a:ln>
          <a:effectLs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spcBef>
                <a:spcPct val="50000"/>
              </a:spcBef>
              <a:defRPr/>
            </a:pPr>
            <a:r>
              <a:rPr lang="tr-TR" sz="3200" b="0" dirty="0" smtClean="0">
                <a:solidFill>
                  <a:srgbClr val="EA6868"/>
                </a:solidFill>
                <a:effectLst>
                  <a:outerShdw blurRad="38100" dist="38100" dir="2700000" algn="tl">
                    <a:srgbClr val="C0C0C0"/>
                  </a:outerShdw>
                </a:effectLst>
              </a:rPr>
              <a:t>Teminat Limitleri</a:t>
            </a:r>
            <a:endParaRPr lang="en-US" sz="3200" b="0" dirty="0" smtClean="0">
              <a:solidFill>
                <a:srgbClr val="EA6868"/>
              </a:solidFill>
              <a:effectLst>
                <a:outerShdw blurRad="38100" dist="38100" dir="2700000" algn="tl">
                  <a:srgbClr val="C0C0C0"/>
                </a:outerShdw>
              </a:effectLst>
            </a:endParaRPr>
          </a:p>
        </p:txBody>
      </p:sp>
      <p:sp>
        <p:nvSpPr>
          <p:cNvPr id="7" name="Text Box 4"/>
          <p:cNvSpPr txBox="1">
            <a:spLocks noChangeArrowheads="1"/>
          </p:cNvSpPr>
          <p:nvPr/>
        </p:nvSpPr>
        <p:spPr bwMode="auto">
          <a:xfrm>
            <a:off x="1139825" y="1858963"/>
            <a:ext cx="7643813" cy="4032250"/>
          </a:xfrm>
          <a:prstGeom prst="rect">
            <a:avLst/>
          </a:prstGeom>
          <a:noFill/>
          <a:ln>
            <a:noFill/>
          </a:ln>
          <a:effectLst/>
          <a:extLst/>
        </p:spPr>
        <p:txBody>
          <a:bodyPr anchor="ct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600" b="0" u="sng" dirty="0" smtClean="0">
                <a:effectLst>
                  <a:outerShdw blurRad="38100" dist="38100" dir="2700000" algn="tl">
                    <a:srgbClr val="C0C0C0"/>
                  </a:outerShdw>
                </a:effectLst>
              </a:rPr>
              <a:t>Tehlikeli Maddeler </a:t>
            </a:r>
            <a:r>
              <a:rPr lang="tr-TR" sz="1600" b="0" u="sng" dirty="0">
                <a:effectLst>
                  <a:outerShdw blurRad="38100" dist="38100" dir="2700000" algn="tl">
                    <a:srgbClr val="C0C0C0"/>
                  </a:outerShdw>
                </a:effectLst>
              </a:rPr>
              <a:t>ve Tehlikeli Atık Zorunlu Mali Sorumluluk Sigortası</a:t>
            </a:r>
            <a:r>
              <a:rPr lang="tr-TR" sz="1600" b="0" dirty="0"/>
              <a:t> </a:t>
            </a:r>
            <a:r>
              <a:rPr lang="tr-TR" sz="1600" b="0" dirty="0" smtClean="0">
                <a:effectLst>
                  <a:outerShdw blurRad="38100" dist="38100" dir="2700000" algn="tl">
                    <a:srgbClr val="C0C0C0"/>
                  </a:outerShdw>
                </a:effectLst>
              </a:rPr>
              <a:t>2016 </a:t>
            </a:r>
            <a:r>
              <a:rPr lang="tr-TR" sz="1600" b="0" dirty="0">
                <a:effectLst>
                  <a:outerShdw blurRad="38100" dist="38100" dir="2700000" algn="tl">
                    <a:srgbClr val="C0C0C0"/>
                  </a:outerShdw>
                </a:effectLst>
              </a:rPr>
              <a:t>yılı için maddi teminat </a:t>
            </a:r>
            <a:r>
              <a:rPr lang="tr-TR" sz="1600" b="0" dirty="0" smtClean="0">
                <a:effectLst>
                  <a:outerShdw blurRad="38100" dist="38100" dir="2700000" algn="tl">
                    <a:srgbClr val="C0C0C0"/>
                  </a:outerShdw>
                </a:effectLst>
              </a:rPr>
              <a:t>62.000.TL</a:t>
            </a:r>
            <a:r>
              <a:rPr lang="tr-TR" sz="1600" b="0" dirty="0">
                <a:effectLst>
                  <a:outerShdw blurRad="38100" dist="38100" dir="2700000" algn="tl">
                    <a:srgbClr val="C0C0C0"/>
                  </a:outerShdw>
                </a:effectLst>
              </a:rPr>
              <a:t>, tedavi, daimi sakatlık ve ölüm teminatları kişi başına </a:t>
            </a:r>
            <a:r>
              <a:rPr lang="tr-TR" sz="1600" b="0" dirty="0" smtClean="0">
                <a:effectLst>
                  <a:outerShdw blurRad="38100" dist="38100" dir="2700000" algn="tl">
                    <a:srgbClr val="C0C0C0"/>
                  </a:outerShdw>
                </a:effectLst>
              </a:rPr>
              <a:t>310.000.TL </a:t>
            </a:r>
            <a:r>
              <a:rPr lang="tr-TR" sz="1600" b="0" dirty="0">
                <a:effectLst>
                  <a:outerShdw blurRad="38100" dist="38100" dir="2700000" algn="tl">
                    <a:srgbClr val="C0C0C0"/>
                  </a:outerShdw>
                </a:effectLst>
              </a:rPr>
              <a:t>olup kaza başına </a:t>
            </a:r>
            <a:r>
              <a:rPr lang="tr-TR" sz="1600" b="0" dirty="0" smtClean="0">
                <a:effectLst>
                  <a:outerShdw blurRad="38100" dist="38100" dir="2700000" algn="tl">
                    <a:srgbClr val="C0C0C0"/>
                  </a:outerShdw>
                </a:effectLst>
              </a:rPr>
              <a:t>işyeri hasılatlarına paralel olarak artmaktadır.</a:t>
            </a:r>
          </a:p>
          <a:p>
            <a:pPr eaLnBrk="1" hangingPunct="1">
              <a:lnSpc>
                <a:spcPct val="140000"/>
              </a:lnSpc>
              <a:spcBef>
                <a:spcPct val="50000"/>
              </a:spcBef>
              <a:defRPr/>
            </a:pPr>
            <a:endParaRPr lang="tr-TR" sz="1600" b="0" dirty="0" smtClean="0">
              <a:effectLst>
                <a:outerShdw blurRad="38100" dist="38100" dir="2700000" algn="tl">
                  <a:srgbClr val="C0C0C0"/>
                </a:outerShdw>
              </a:effectLst>
            </a:endParaRPr>
          </a:p>
          <a:p>
            <a:pPr eaLnBrk="1" hangingPunct="1">
              <a:lnSpc>
                <a:spcPct val="140000"/>
              </a:lnSpc>
              <a:spcBef>
                <a:spcPct val="50000"/>
              </a:spcBef>
              <a:defRPr/>
            </a:pPr>
            <a:r>
              <a:rPr lang="tr-TR" sz="1600" b="0" u="sng" dirty="0" smtClean="0">
                <a:effectLst>
                  <a:outerShdw blurRad="38100" dist="38100" dir="2700000" algn="tl">
                    <a:srgbClr val="C0C0C0"/>
                  </a:outerShdw>
                </a:effectLst>
              </a:rPr>
              <a:t>Tüp </a:t>
            </a:r>
            <a:r>
              <a:rPr lang="tr-TR" sz="1600" b="0" u="sng" dirty="0">
                <a:effectLst>
                  <a:outerShdw blurRad="38100" dist="38100" dir="2700000" algn="tl">
                    <a:srgbClr val="C0C0C0"/>
                  </a:outerShdw>
                </a:effectLst>
              </a:rPr>
              <a:t>Gaz Zorunlu Mali Sorumluluk </a:t>
            </a:r>
            <a:r>
              <a:rPr lang="tr-TR" sz="1600" b="0" u="sng" dirty="0" smtClean="0">
                <a:effectLst>
                  <a:outerShdw blurRad="38100" dist="38100" dir="2700000" algn="tl">
                    <a:srgbClr val="C0C0C0"/>
                  </a:outerShdw>
                </a:effectLst>
              </a:rPr>
              <a:t>Sigortası</a:t>
            </a:r>
            <a:r>
              <a:rPr lang="tr-TR" sz="1600" b="0" dirty="0" smtClean="0"/>
              <a:t> </a:t>
            </a:r>
            <a:r>
              <a:rPr lang="tr-TR" sz="1600" b="0" dirty="0" smtClean="0">
                <a:effectLst>
                  <a:outerShdw blurRad="38100" dist="38100" dir="2700000" algn="tl">
                    <a:srgbClr val="C0C0C0"/>
                  </a:outerShdw>
                </a:effectLst>
              </a:rPr>
              <a:t>2016 yılı için maddi teminat 157.500.TL, tedavi, daimi sakatlık ve ölüm </a:t>
            </a:r>
            <a:r>
              <a:rPr lang="tr-TR" sz="1600" b="0" dirty="0">
                <a:effectLst>
                  <a:outerShdw blurRad="38100" dist="38100" dir="2700000" algn="tl">
                    <a:srgbClr val="C0C0C0"/>
                  </a:outerShdw>
                </a:effectLst>
              </a:rPr>
              <a:t>teminatları kişi başına </a:t>
            </a:r>
            <a:r>
              <a:rPr lang="tr-TR" sz="1600" b="0" dirty="0" smtClean="0">
                <a:effectLst>
                  <a:outerShdw blurRad="38100" dist="38100" dir="2700000" algn="tl">
                    <a:srgbClr val="C0C0C0"/>
                  </a:outerShdw>
                </a:effectLst>
              </a:rPr>
              <a:t>303.000.TL olup kaza başına 1.515.000.TL olarak belirlenmiştir.</a:t>
            </a:r>
          </a:p>
          <a:p>
            <a:pPr eaLnBrk="1" hangingPunct="1">
              <a:lnSpc>
                <a:spcPct val="140000"/>
              </a:lnSpc>
              <a:spcBef>
                <a:spcPct val="50000"/>
              </a:spcBef>
              <a:defRPr/>
            </a:pPr>
            <a:endParaRPr lang="tr-TR" sz="1600" b="0" dirty="0">
              <a:effectLst>
                <a:outerShdw blurRad="38100" dist="38100" dir="2700000" algn="tl">
                  <a:srgbClr val="C0C0C0"/>
                </a:outerShdw>
              </a:effectLst>
            </a:endParaRPr>
          </a:p>
          <a:p>
            <a:pPr eaLnBrk="1" hangingPunct="1">
              <a:lnSpc>
                <a:spcPct val="140000"/>
              </a:lnSpc>
              <a:spcBef>
                <a:spcPct val="50000"/>
              </a:spcBef>
              <a:defRPr/>
            </a:pPr>
            <a:r>
              <a:rPr lang="tr-TR" sz="1600" b="0" u="sng" dirty="0">
                <a:effectLst>
                  <a:outerShdw blurRad="38100" dist="38100" dir="2700000" algn="tl">
                    <a:srgbClr val="C0C0C0"/>
                  </a:outerShdw>
                </a:effectLst>
              </a:rPr>
              <a:t>Maden Çalışanları Zorunlu Ferdi Kaza </a:t>
            </a:r>
            <a:r>
              <a:rPr lang="tr-TR" sz="1600" b="0" u="sng" dirty="0" smtClean="0">
                <a:effectLst>
                  <a:outerShdw blurRad="38100" dist="38100" dir="2700000" algn="tl">
                    <a:srgbClr val="C0C0C0"/>
                  </a:outerShdw>
                </a:effectLst>
              </a:rPr>
              <a:t>Sigortası </a:t>
            </a:r>
            <a:r>
              <a:rPr lang="tr-TR" sz="1600" b="0" dirty="0" smtClean="0">
                <a:effectLst>
                  <a:outerShdw blurRad="38100" dist="38100" dir="2700000" algn="tl">
                    <a:srgbClr val="C0C0C0"/>
                  </a:outerShdw>
                </a:effectLst>
              </a:rPr>
              <a:t>aynı </a:t>
            </a:r>
            <a:r>
              <a:rPr lang="tr-TR" sz="1600" b="0" dirty="0">
                <a:effectLst>
                  <a:outerShdw blurRad="38100" dist="38100" dir="2700000" algn="tl">
                    <a:srgbClr val="C0C0C0"/>
                  </a:outerShdw>
                </a:effectLst>
              </a:rPr>
              <a:t>teminatlar kişi başına </a:t>
            </a:r>
            <a:r>
              <a:rPr lang="tr-TR" sz="1600" b="0" dirty="0" smtClean="0">
                <a:effectLst>
                  <a:outerShdw blurRad="38100" dist="38100" dir="2700000" algn="tl">
                    <a:srgbClr val="C0C0C0"/>
                  </a:outerShdw>
                </a:effectLst>
              </a:rPr>
              <a:t>150.000.TL </a:t>
            </a:r>
            <a:r>
              <a:rPr lang="tr-TR" sz="1600" b="0" dirty="0">
                <a:effectLst>
                  <a:outerShdw blurRad="38100" dist="38100" dir="2700000" algn="tl">
                    <a:srgbClr val="C0C0C0"/>
                  </a:outerShdw>
                </a:effectLst>
              </a:rPr>
              <a:t>olarak belirlenmiştir.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Kimler Başvurabilir?</a:t>
            </a:r>
            <a:endParaRPr lang="en-US" sz="3200" b="0" dirty="0">
              <a:solidFill>
                <a:srgbClr val="EA6868"/>
              </a:solidFill>
              <a:effectLst>
                <a:outerShdw blurRad="38100" dist="38100" dir="2700000" algn="tl">
                  <a:srgbClr val="C0C0C0"/>
                </a:outerShdw>
              </a:effectLst>
            </a:endParaRPr>
          </a:p>
        </p:txBody>
      </p:sp>
      <p:sp>
        <p:nvSpPr>
          <p:cNvPr id="4" name="Text Box 2"/>
          <p:cNvSpPr txBox="1">
            <a:spLocks noChangeArrowheads="1"/>
          </p:cNvSpPr>
          <p:nvPr/>
        </p:nvSpPr>
        <p:spPr bwMode="auto">
          <a:xfrm>
            <a:off x="962025" y="1916113"/>
            <a:ext cx="76200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cs typeface="Arial" panose="020B0604020202020204" pitchFamily="34" charset="0"/>
              </a:rPr>
              <a:t>Güvence Hesabı’na dahil edilen sigortaların teminat sağladığı kazalarda zarar görüp tazminat almayı hak edenler kişiler bizzat veya vekil tayin ettiği kişiler ile Güvence Hesabı’na başvuru yapabilirler.</a:t>
            </a:r>
          </a:p>
          <a:p>
            <a:pPr eaLnBrk="1" hangingPunct="1">
              <a:lnSpc>
                <a:spcPct val="140000"/>
              </a:lnSpc>
              <a:spcBef>
                <a:spcPct val="50000"/>
              </a:spcBef>
            </a:pPr>
            <a:r>
              <a:rPr lang="tr-TR" altLang="tr-TR" sz="2200" b="0">
                <a:cs typeface="Arial" panose="020B0604020202020204" pitchFamily="34" charset="0"/>
              </a:rPr>
              <a:t>Türkiye sınırları dahilinde meydana gelen kazalarda, dışarıda yerleşik yabancı uyruklu kişiler de Güvence Hesabı’ndan yararlanabilir.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3059"/>
                                        </p:tgtEl>
                                        <p:attrNameLst>
                                          <p:attrName>style.visibility</p:attrName>
                                        </p:attrNameLst>
                                      </p:cBhvr>
                                      <p:to>
                                        <p:strVal val="visible"/>
                                      </p:to>
                                    </p:set>
                                    <p:anim calcmode="lin" valueType="num">
                                      <p:cBhvr additive="base">
                                        <p:cTn id="7" dur="500" fill="hold"/>
                                        <p:tgtEl>
                                          <p:spTgt spid="173059"/>
                                        </p:tgtEl>
                                        <p:attrNameLst>
                                          <p:attrName>ppt_x</p:attrName>
                                        </p:attrNameLst>
                                      </p:cBhvr>
                                      <p:tavLst>
                                        <p:tav tm="0">
                                          <p:val>
                                            <p:strVal val="1+#ppt_w/2"/>
                                          </p:val>
                                        </p:tav>
                                        <p:tav tm="100000">
                                          <p:val>
                                            <p:strVal val="#ppt_x"/>
                                          </p:val>
                                        </p:tav>
                                      </p:tavLst>
                                    </p:anim>
                                    <p:anim calcmode="lin" valueType="num">
                                      <p:cBhvr additive="base">
                                        <p:cTn id="8" dur="500" fill="hold"/>
                                        <p:tgtEl>
                                          <p:spTgt spid="1730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1057275" y="2413000"/>
            <a:ext cx="76200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t>Güvence Hesabı ilk olarak, 18 Ekim 1983 tarihinde Resmi Gazetede yayınlanarak yürürlüğe giren 2918 sayılı Karayolu Trafik Kanununun 108’inci maddesi ile Garanti Fonu adı ile kurulmuştur.</a:t>
            </a:r>
          </a:p>
        </p:txBody>
      </p:sp>
      <p:sp>
        <p:nvSpPr>
          <p:cNvPr id="221187"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a:solidFill>
                  <a:srgbClr val="EA6868"/>
                </a:solidFill>
                <a:effectLst>
                  <a:outerShdw blurRad="38100" dist="38100" dir="2700000" algn="tl">
                    <a:srgbClr val="C0C0C0"/>
                  </a:outerShdw>
                </a:effectLst>
              </a:rPr>
              <a:t>Kuruluşu</a:t>
            </a:r>
            <a:endParaRPr lang="en-US" sz="3200" b="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1187"/>
                                        </p:tgtEl>
                                        <p:attrNameLst>
                                          <p:attrName>style.visibility</p:attrName>
                                        </p:attrNameLst>
                                      </p:cBhvr>
                                      <p:to>
                                        <p:strVal val="visible"/>
                                      </p:to>
                                    </p:set>
                                    <p:anim calcmode="lin" valueType="num">
                                      <p:cBhvr additive="base">
                                        <p:cTn id="7" dur="500" fill="hold"/>
                                        <p:tgtEl>
                                          <p:spTgt spid="221187"/>
                                        </p:tgtEl>
                                        <p:attrNameLst>
                                          <p:attrName>ppt_x</p:attrName>
                                        </p:attrNameLst>
                                      </p:cBhvr>
                                      <p:tavLst>
                                        <p:tav tm="0">
                                          <p:val>
                                            <p:strVal val="1+#ppt_w/2"/>
                                          </p:val>
                                        </p:tav>
                                        <p:tav tm="100000">
                                          <p:val>
                                            <p:strVal val="#ppt_x"/>
                                          </p:val>
                                        </p:tav>
                                      </p:tavLst>
                                    </p:anim>
                                    <p:anim calcmode="lin" valueType="num">
                                      <p:cBhvr additive="base">
                                        <p:cTn id="8" dur="500" fill="hold"/>
                                        <p:tgtEl>
                                          <p:spTgt spid="2211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21186"/>
                                        </p:tgtEl>
                                        <p:attrNameLst>
                                          <p:attrName>style.visibility</p:attrName>
                                        </p:attrNameLst>
                                      </p:cBhvr>
                                      <p:to>
                                        <p:strVal val="visible"/>
                                      </p:to>
                                    </p:set>
                                    <p:animEffect transition="in" filter="wipe(up)">
                                      <p:cBhvr>
                                        <p:cTn id="12" dur="500"/>
                                        <p:tgtEl>
                                          <p:spTgt spid="22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a:solidFill>
                  <a:srgbClr val="EA6868"/>
                </a:solidFill>
                <a:effectLst>
                  <a:outerShdw blurRad="38100" dist="38100" dir="2700000" algn="tl">
                    <a:srgbClr val="C0C0C0"/>
                  </a:outerShdw>
                </a:effectLst>
              </a:rPr>
              <a:t>Ödeme Esasları</a:t>
            </a:r>
            <a:endParaRPr lang="en-US" sz="3200" b="0">
              <a:solidFill>
                <a:srgbClr val="EA6868"/>
              </a:solidFill>
              <a:effectLst>
                <a:outerShdw blurRad="38100" dist="38100" dir="2700000" algn="tl">
                  <a:srgbClr val="C0C0C0"/>
                </a:outerShdw>
              </a:effectLst>
            </a:endParaRPr>
          </a:p>
        </p:txBody>
      </p:sp>
      <p:sp>
        <p:nvSpPr>
          <p:cNvPr id="4" name="Text Box 3"/>
          <p:cNvSpPr txBox="1">
            <a:spLocks noChangeArrowheads="1"/>
          </p:cNvSpPr>
          <p:nvPr/>
        </p:nvSpPr>
        <p:spPr bwMode="auto">
          <a:xfrm>
            <a:off x="971550" y="2249488"/>
            <a:ext cx="7620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cs typeface="Arial" panose="020B0604020202020204" pitchFamily="34" charset="0"/>
              </a:rPr>
              <a:t>Güvence Hesabı kapsamına giren zararlar, zarar verenlerin sorumluluğu ve kaza tarihinde geçerli olan sigorta teminat limitleri çerçevesinde karşılanır.</a:t>
            </a:r>
          </a:p>
          <a:p>
            <a:pPr eaLnBrk="1" hangingPunct="1">
              <a:lnSpc>
                <a:spcPct val="140000"/>
              </a:lnSpc>
              <a:spcBef>
                <a:spcPct val="50000"/>
              </a:spcBef>
            </a:pPr>
            <a:r>
              <a:rPr lang="tr-TR" altLang="tr-TR" sz="2200" b="0">
                <a:cs typeface="Arial" panose="020B0604020202020204" pitchFamily="34" charset="0"/>
              </a:rPr>
              <a:t>Belirlenen tazminat, hak sahibinin bildirmiş olduğu banka hesabına ödenir.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8946"/>
                                        </p:tgtEl>
                                        <p:attrNameLst>
                                          <p:attrName>style.visibility</p:attrName>
                                        </p:attrNameLst>
                                      </p:cBhvr>
                                      <p:to>
                                        <p:strVal val="visible"/>
                                      </p:to>
                                    </p:set>
                                    <p:anim calcmode="lin" valueType="num">
                                      <p:cBhvr additive="base">
                                        <p:cTn id="7" dur="500" fill="hold"/>
                                        <p:tgtEl>
                                          <p:spTgt spid="338946"/>
                                        </p:tgtEl>
                                        <p:attrNameLst>
                                          <p:attrName>ppt_x</p:attrName>
                                        </p:attrNameLst>
                                      </p:cBhvr>
                                      <p:tavLst>
                                        <p:tav tm="0">
                                          <p:val>
                                            <p:strVal val="1+#ppt_w/2"/>
                                          </p:val>
                                        </p:tav>
                                        <p:tav tm="100000">
                                          <p:val>
                                            <p:strVal val="#ppt_x"/>
                                          </p:val>
                                        </p:tav>
                                      </p:tavLst>
                                    </p:anim>
                                    <p:anim calcmode="lin" valueType="num">
                                      <p:cBhvr additive="base">
                                        <p:cTn id="8" dur="500" fill="hold"/>
                                        <p:tgtEl>
                                          <p:spTgt spid="3389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Text Box 3"/>
          <p:cNvSpPr txBox="1">
            <a:spLocks noChangeArrowheads="1"/>
          </p:cNvSpPr>
          <p:nvPr/>
        </p:nvSpPr>
        <p:spPr bwMode="auto">
          <a:xfrm>
            <a:off x="1042988" y="581025"/>
            <a:ext cx="7643812"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Ödemeden Sonra Yapılan Takipler (Rücu)</a:t>
            </a:r>
            <a:endParaRPr lang="en-US" sz="3200" b="0" dirty="0">
              <a:solidFill>
                <a:srgbClr val="EA6868"/>
              </a:solidFill>
              <a:effectLst>
                <a:outerShdw blurRad="38100" dist="38100" dir="2700000" algn="tl">
                  <a:srgbClr val="C0C0C0"/>
                </a:outerShdw>
              </a:effectLst>
            </a:endParaRPr>
          </a:p>
        </p:txBody>
      </p:sp>
      <p:sp>
        <p:nvSpPr>
          <p:cNvPr id="4" name="Text Box 2"/>
          <p:cNvSpPr txBox="1">
            <a:spLocks noChangeArrowheads="1"/>
          </p:cNvSpPr>
          <p:nvPr/>
        </p:nvSpPr>
        <p:spPr bwMode="auto">
          <a:xfrm>
            <a:off x="971550" y="1733550"/>
            <a:ext cx="7620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cs typeface="Arial" panose="020B0604020202020204" pitchFamily="34" charset="0"/>
              </a:rPr>
              <a:t>Güvence Hesabı’nın ödediği tazminatlar için zarar verenlere ve diğer sorumlulara rücu hakkı bulunmaktadır.</a:t>
            </a:r>
          </a:p>
          <a:p>
            <a:pPr eaLnBrk="1" hangingPunct="1">
              <a:lnSpc>
                <a:spcPct val="140000"/>
              </a:lnSpc>
              <a:spcBef>
                <a:spcPct val="50000"/>
              </a:spcBef>
            </a:pPr>
            <a:r>
              <a:rPr lang="tr-TR" altLang="tr-TR" sz="2200" b="0">
                <a:cs typeface="Arial" panose="020B0604020202020204" pitchFamily="34" charset="0"/>
              </a:rPr>
              <a:t>Sigorta poliçesini yaptırmamış olan araç maliklerine, kusurlu olan sürücülere ve diğer sorumlulara kusurları nispetinde rücu takibi yapılır. </a:t>
            </a:r>
          </a:p>
          <a:p>
            <a:pPr eaLnBrk="1" hangingPunct="1">
              <a:lnSpc>
                <a:spcPct val="140000"/>
              </a:lnSpc>
              <a:spcBef>
                <a:spcPct val="50000"/>
              </a:spcBef>
            </a:pPr>
            <a:r>
              <a:rPr lang="tr-TR" altLang="tr-TR" sz="2200" b="0">
                <a:cs typeface="Arial" panose="020B0604020202020204" pitchFamily="34" charset="0"/>
              </a:rPr>
              <a:t>Bu kişilerden talep edilen tazminatlar ödemez ise, haklarında yasal takibat başlatılır.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0995"/>
                                        </p:tgtEl>
                                        <p:attrNameLst>
                                          <p:attrName>style.visibility</p:attrName>
                                        </p:attrNameLst>
                                      </p:cBhvr>
                                      <p:to>
                                        <p:strVal val="visible"/>
                                      </p:to>
                                    </p:set>
                                    <p:anim calcmode="lin" valueType="num">
                                      <p:cBhvr additive="base">
                                        <p:cTn id="7" dur="500" fill="hold"/>
                                        <p:tgtEl>
                                          <p:spTgt spid="340995"/>
                                        </p:tgtEl>
                                        <p:attrNameLst>
                                          <p:attrName>ppt_x</p:attrName>
                                        </p:attrNameLst>
                                      </p:cBhvr>
                                      <p:tavLst>
                                        <p:tav tm="0">
                                          <p:val>
                                            <p:strVal val="1+#ppt_w/2"/>
                                          </p:val>
                                        </p:tav>
                                        <p:tav tm="100000">
                                          <p:val>
                                            <p:strVal val="#ppt_x"/>
                                          </p:val>
                                        </p:tav>
                                      </p:tavLst>
                                    </p:anim>
                                    <p:anim calcmode="lin" valueType="num">
                                      <p:cBhvr additive="base">
                                        <p:cTn id="8" dur="500" fill="hold"/>
                                        <p:tgtEl>
                                          <p:spTgt spid="3409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p:cNvSpPr txBox="1">
            <a:spLocks noChangeArrowheads="1"/>
          </p:cNvSpPr>
          <p:nvPr/>
        </p:nvSpPr>
        <p:spPr bwMode="auto">
          <a:xfrm>
            <a:off x="1069975" y="2060575"/>
            <a:ext cx="76200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sz="2200" b="0"/>
              <a:t>Karayolları Trafik Kanunu yapılacak  başvuru sürelerini düzenlemiştir. Bu madde gereği, meydana gelen zararlar için  hak sahipleri, zarar ve tazminat yükümlüsünü öğrendiği tarihten başlayarak 2 yıl ve her halükarda kaza gününden başlayarak 10 yıl içerisinde  yazılı olarak  başvurmaları gerekiyor.</a:t>
            </a:r>
          </a:p>
          <a:p>
            <a:pPr eaLnBrk="1" hangingPunct="1"/>
            <a:r>
              <a:rPr lang="tr-TR" altLang="tr-TR" sz="2200" b="0"/>
              <a:t>Ayrıca ceza kanunu fiil için daha uzun bir zaman aşımını öngörmüş ise, bu süreler başvuru süresi içinde geçerli olur.</a:t>
            </a:r>
          </a:p>
          <a:p>
            <a:pPr eaLnBrk="1" hangingPunct="1"/>
            <a:r>
              <a:rPr lang="tr-TR" altLang="tr-TR" sz="2200" b="0"/>
              <a:t>Uzamış ceza zamanaşımı ölüm için 15 yıl, maluliyet için 8 yıl olarak belirlenmiştir.</a:t>
            </a:r>
          </a:p>
        </p:txBody>
      </p:sp>
      <p:sp>
        <p:nvSpPr>
          <p:cNvPr id="342019" name="Text Box 3"/>
          <p:cNvSpPr txBox="1">
            <a:spLocks noChangeArrowheads="1"/>
          </p:cNvSpPr>
          <p:nvPr/>
        </p:nvSpPr>
        <p:spPr bwMode="auto">
          <a:xfrm>
            <a:off x="1143000" y="581025"/>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tr-TR" sz="3200" b="0">
                <a:solidFill>
                  <a:srgbClr val="EA6868"/>
                </a:solidFill>
                <a:effectLst>
                  <a:outerShdw blurRad="38100" dist="38100" dir="2700000" algn="tl">
                    <a:srgbClr val="C0C0C0"/>
                  </a:outerShdw>
                </a:effectLst>
              </a:rPr>
              <a:t>Zamanaşımı</a:t>
            </a:r>
            <a:endParaRPr lang="en-US" sz="3200" b="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2019"/>
                                        </p:tgtEl>
                                        <p:attrNameLst>
                                          <p:attrName>style.visibility</p:attrName>
                                        </p:attrNameLst>
                                      </p:cBhvr>
                                      <p:to>
                                        <p:strVal val="visible"/>
                                      </p:to>
                                    </p:set>
                                    <p:anim calcmode="lin" valueType="num">
                                      <p:cBhvr additive="base">
                                        <p:cTn id="7" dur="500" fill="hold"/>
                                        <p:tgtEl>
                                          <p:spTgt spid="342019"/>
                                        </p:tgtEl>
                                        <p:attrNameLst>
                                          <p:attrName>ppt_x</p:attrName>
                                        </p:attrNameLst>
                                      </p:cBhvr>
                                      <p:tavLst>
                                        <p:tav tm="0">
                                          <p:val>
                                            <p:strVal val="1+#ppt_w/2"/>
                                          </p:val>
                                        </p:tav>
                                        <p:tav tm="100000">
                                          <p:val>
                                            <p:strVal val="#ppt_x"/>
                                          </p:val>
                                        </p:tav>
                                      </p:tavLst>
                                    </p:anim>
                                    <p:anim calcmode="lin" valueType="num">
                                      <p:cBhvr additive="base">
                                        <p:cTn id="8" dur="500" fill="hold"/>
                                        <p:tgtEl>
                                          <p:spTgt spid="3420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42018"/>
                                        </p:tgtEl>
                                        <p:attrNameLst>
                                          <p:attrName>style.visibility</p:attrName>
                                        </p:attrNameLst>
                                      </p:cBhvr>
                                      <p:to>
                                        <p:strVal val="visible"/>
                                      </p:to>
                                    </p:set>
                                    <p:animEffect transition="in" filter="wipe(up)">
                                      <p:cBhvr>
                                        <p:cTn id="12" dur="5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p:bldP spid="3420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a:solidFill>
                  <a:srgbClr val="EA6868"/>
                </a:solidFill>
                <a:effectLst>
                  <a:outerShdw blurRad="38100" dist="38100" dir="2700000" algn="tl">
                    <a:srgbClr val="C0C0C0"/>
                  </a:outerShdw>
                </a:effectLst>
              </a:rPr>
              <a:t>Yapısı</a:t>
            </a:r>
            <a:endParaRPr lang="en-US" sz="3200" b="0">
              <a:solidFill>
                <a:srgbClr val="EA6868"/>
              </a:solidFill>
              <a:effectLst>
                <a:outerShdw blurRad="38100" dist="38100" dir="2700000" algn="tl">
                  <a:srgbClr val="C0C0C0"/>
                </a:outerShdw>
              </a:effectLst>
            </a:endParaRPr>
          </a:p>
        </p:txBody>
      </p:sp>
      <p:sp>
        <p:nvSpPr>
          <p:cNvPr id="4" name="Text Box 2"/>
          <p:cNvSpPr txBox="1">
            <a:spLocks noChangeArrowheads="1"/>
          </p:cNvSpPr>
          <p:nvPr/>
        </p:nvSpPr>
        <p:spPr bwMode="auto">
          <a:xfrm>
            <a:off x="1104900" y="2016125"/>
            <a:ext cx="76200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b="0">
                <a:cs typeface="Arial" panose="020B0604020202020204" pitchFamily="34" charset="0"/>
              </a:rPr>
              <a:t>Güvence Hesabı, Kamu tarafından kurulmuş, Kamu-Özel sektör işbirliği modeli çerçevesinde faaliyet sürdürmektedir.</a:t>
            </a:r>
          </a:p>
          <a:p>
            <a:pPr eaLnBrk="1" hangingPunct="1">
              <a:lnSpc>
                <a:spcPct val="140000"/>
              </a:lnSpc>
              <a:spcBef>
                <a:spcPct val="50000"/>
              </a:spcBef>
            </a:pPr>
            <a:r>
              <a:rPr lang="tr-TR" altLang="tr-TR" b="0">
                <a:cs typeface="Arial" panose="020B0604020202020204" pitchFamily="34" charset="0"/>
              </a:rPr>
              <a:t>Güvence Hesabı ayrı bir yönetim kurulu ve tüzel kişiliği bulunmaktadır.</a:t>
            </a:r>
          </a:p>
          <a:p>
            <a:pPr>
              <a:lnSpc>
                <a:spcPct val="140000"/>
              </a:lnSpc>
              <a:spcBef>
                <a:spcPct val="50000"/>
              </a:spcBef>
            </a:pPr>
            <a:r>
              <a:rPr lang="tr-TR" altLang="tr-TR" b="0">
                <a:cs typeface="Arial" panose="020B0604020202020204" pitchFamily="34" charset="0"/>
              </a:rPr>
              <a:t>Sigortacılık Genel Müdürlüğünü temsilen  1 kişi  ve  5 sigorta şirketi Genel Müdürlerinden olmak üzere 6 kişilik Yönetim Komitesi bulunmaktadır.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2739"/>
                                        </p:tgtEl>
                                        <p:attrNameLst>
                                          <p:attrName>style.visibility</p:attrName>
                                        </p:attrNameLst>
                                      </p:cBhvr>
                                      <p:to>
                                        <p:strVal val="visible"/>
                                      </p:to>
                                    </p:set>
                                    <p:anim calcmode="lin" valueType="num">
                                      <p:cBhvr additive="base">
                                        <p:cTn id="7" dur="500" fill="hold"/>
                                        <p:tgtEl>
                                          <p:spTgt spid="372739"/>
                                        </p:tgtEl>
                                        <p:attrNameLst>
                                          <p:attrName>ppt_x</p:attrName>
                                        </p:attrNameLst>
                                      </p:cBhvr>
                                      <p:tavLst>
                                        <p:tav tm="0">
                                          <p:val>
                                            <p:strVal val="1+#ppt_w/2"/>
                                          </p:val>
                                        </p:tav>
                                        <p:tav tm="100000">
                                          <p:val>
                                            <p:strVal val="#ppt_x"/>
                                          </p:val>
                                        </p:tav>
                                      </p:tavLst>
                                    </p:anim>
                                    <p:anim calcmode="lin" valueType="num">
                                      <p:cBhvr additive="base">
                                        <p:cTn id="8" dur="500" fill="hold"/>
                                        <p:tgtEl>
                                          <p:spTgt spid="3727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Organizasyonu</a:t>
            </a:r>
            <a:endParaRPr lang="en-US" sz="3200" b="0" dirty="0">
              <a:solidFill>
                <a:srgbClr val="EA6868"/>
              </a:solidFill>
              <a:effectLst>
                <a:outerShdw blurRad="38100" dist="38100" dir="2700000" algn="tl">
                  <a:srgbClr val="C0C0C0"/>
                </a:outerShdw>
              </a:effectLst>
            </a:endParaRPr>
          </a:p>
        </p:txBody>
      </p:sp>
      <p:grpSp>
        <p:nvGrpSpPr>
          <p:cNvPr id="15" name="Group 22"/>
          <p:cNvGrpSpPr>
            <a:grpSpLocks noChangeAspect="1"/>
          </p:cNvGrpSpPr>
          <p:nvPr/>
        </p:nvGrpSpPr>
        <p:grpSpPr bwMode="auto">
          <a:xfrm>
            <a:off x="989013" y="1568450"/>
            <a:ext cx="8105775" cy="2930525"/>
            <a:chOff x="5512" y="2979"/>
            <a:chExt cx="12765" cy="4615"/>
          </a:xfrm>
        </p:grpSpPr>
        <p:sp>
          <p:nvSpPr>
            <p:cNvPr id="49157" name="AutoShape 32"/>
            <p:cNvSpPr>
              <a:spLocks noChangeAspect="1" noChangeArrowheads="1" noTextEdit="1"/>
            </p:cNvSpPr>
            <p:nvPr/>
          </p:nvSpPr>
          <p:spPr bwMode="auto">
            <a:xfrm>
              <a:off x="5512" y="2979"/>
              <a:ext cx="12765" cy="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9158" name="Rectangle 31"/>
            <p:cNvSpPr>
              <a:spLocks noChangeArrowheads="1"/>
            </p:cNvSpPr>
            <p:nvPr/>
          </p:nvSpPr>
          <p:spPr bwMode="auto">
            <a:xfrm>
              <a:off x="5512" y="4914"/>
              <a:ext cx="2835" cy="1418"/>
            </a:xfrm>
            <a:prstGeom prst="rect">
              <a:avLst/>
            </a:prstGeom>
            <a:solidFill>
              <a:srgbClr val="FFFEE2"/>
            </a:solidFill>
            <a:ln w="9525">
              <a:solidFill>
                <a:schemeClr val="accent1"/>
              </a:solidFill>
              <a:miter lim="800000"/>
              <a:headEnd/>
              <a:tailEnd/>
            </a:ln>
          </p:spPr>
          <p:txBody>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nSpc>
                  <a:spcPct val="140000"/>
                </a:lnSpc>
                <a:spcBef>
                  <a:spcPct val="50000"/>
                </a:spcBef>
              </a:pPr>
              <a:r>
                <a:rPr lang="en-US" altLang="tr-TR" sz="1200" u="sng">
                  <a:cs typeface="Times New Roman" panose="02020603050405020304" pitchFamily="18" charset="0"/>
                </a:rPr>
                <a:t>Hasar Servisi</a:t>
              </a:r>
            </a:p>
            <a:p>
              <a:r>
                <a:rPr lang="tr-TR" altLang="tr-TR" sz="1200" b="0">
                  <a:cs typeface="Times New Roman" panose="02020603050405020304" pitchFamily="18" charset="0"/>
                </a:rPr>
                <a:t>1 </a:t>
              </a:r>
              <a:r>
                <a:rPr lang="en-US" altLang="tr-TR" sz="1200" b="0">
                  <a:cs typeface="Times New Roman" panose="02020603050405020304" pitchFamily="18" charset="0"/>
                </a:rPr>
                <a:t>Yetkili	</a:t>
              </a:r>
              <a:endParaRPr lang="en-US" altLang="tr-TR" sz="1200" b="0">
                <a:cs typeface="Arial" panose="020B0604020202020204" pitchFamily="34" charset="0"/>
              </a:endParaRPr>
            </a:p>
            <a:p>
              <a:r>
                <a:rPr lang="tr-TR" altLang="tr-TR" sz="1200" b="0">
                  <a:cs typeface="Times New Roman" panose="02020603050405020304" pitchFamily="18" charset="0"/>
                </a:rPr>
                <a:t>6 </a:t>
              </a:r>
              <a:r>
                <a:rPr lang="en-US" altLang="tr-TR" sz="1200" b="0">
                  <a:cs typeface="Times New Roman" panose="02020603050405020304" pitchFamily="18" charset="0"/>
                </a:rPr>
                <a:t>Personel	</a:t>
              </a:r>
              <a:endParaRPr lang="en-US" altLang="tr-TR" sz="1200" b="0">
                <a:cs typeface="Arial" panose="020B0604020202020204" pitchFamily="34" charset="0"/>
              </a:endParaRPr>
            </a:p>
          </p:txBody>
        </p:sp>
        <p:cxnSp>
          <p:nvCxnSpPr>
            <p:cNvPr id="49159" name="AutoShape 30"/>
            <p:cNvCxnSpPr>
              <a:cxnSpLocks noChangeShapeType="1"/>
            </p:cNvCxnSpPr>
            <p:nvPr/>
          </p:nvCxnSpPr>
          <p:spPr bwMode="auto">
            <a:xfrm rot="5400000">
              <a:off x="8908" y="1901"/>
              <a:ext cx="1035" cy="4992"/>
            </a:xfrm>
            <a:prstGeom prst="bentConnector3">
              <a:avLst>
                <a:gd name="adj1" fmla="val 49954"/>
              </a:avLst>
            </a:prstGeom>
            <a:noFill/>
            <a:ln w="9525">
              <a:solidFill>
                <a:srgbClr val="00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49160" name="Rectangle 29"/>
            <p:cNvSpPr>
              <a:spLocks noChangeArrowheads="1"/>
            </p:cNvSpPr>
            <p:nvPr/>
          </p:nvSpPr>
          <p:spPr bwMode="auto">
            <a:xfrm>
              <a:off x="10504" y="2979"/>
              <a:ext cx="2835" cy="900"/>
            </a:xfrm>
            <a:prstGeom prst="rect">
              <a:avLst/>
            </a:prstGeom>
            <a:solidFill>
              <a:srgbClr val="FFFEE2"/>
            </a:solidFill>
            <a:ln w="9525">
              <a:solidFill>
                <a:srgbClr val="000000"/>
              </a:solidFill>
              <a:miter lim="800000"/>
              <a:headEnd/>
              <a:tailEnd/>
            </a:ln>
          </p:spPr>
          <p:txBody>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gn="ctr">
                <a:lnSpc>
                  <a:spcPct val="140000"/>
                </a:lnSpc>
                <a:spcBef>
                  <a:spcPct val="50000"/>
                </a:spcBef>
              </a:pPr>
              <a:r>
                <a:rPr lang="en-US" altLang="tr-TR" sz="1200" u="sng">
                  <a:cs typeface="Times New Roman" panose="02020603050405020304" pitchFamily="18" charset="0"/>
                </a:rPr>
                <a:t>Müdür</a:t>
              </a:r>
              <a:endParaRPr lang="en-US" altLang="tr-TR" sz="1200">
                <a:cs typeface="Arial" panose="020B0604020202020204" pitchFamily="34" charset="0"/>
              </a:endParaRPr>
            </a:p>
            <a:p>
              <a:pPr algn="ctr"/>
              <a:r>
                <a:rPr lang="tr-TR" altLang="tr-TR" sz="1200" b="0">
                  <a:cs typeface="Arial" panose="020B0604020202020204" pitchFamily="34" charset="0"/>
                </a:rPr>
                <a:t>1</a:t>
              </a:r>
              <a:endParaRPr lang="en-US" altLang="tr-TR" sz="1200" b="0">
                <a:cs typeface="Arial" panose="020B0604020202020204" pitchFamily="34" charset="0"/>
              </a:endParaRPr>
            </a:p>
          </p:txBody>
        </p:sp>
        <p:sp>
          <p:nvSpPr>
            <p:cNvPr id="49161" name="Rectangle 28"/>
            <p:cNvSpPr>
              <a:spLocks noChangeArrowheads="1"/>
            </p:cNvSpPr>
            <p:nvPr/>
          </p:nvSpPr>
          <p:spPr bwMode="auto">
            <a:xfrm>
              <a:off x="12097" y="4914"/>
              <a:ext cx="2835" cy="1418"/>
            </a:xfrm>
            <a:prstGeom prst="rect">
              <a:avLst/>
            </a:prstGeom>
            <a:solidFill>
              <a:srgbClr val="FFFEE2"/>
            </a:solidFill>
            <a:ln w="9525">
              <a:solidFill>
                <a:srgbClr val="000000"/>
              </a:solidFill>
              <a:miter lim="800000"/>
              <a:headEnd/>
              <a:tailEnd/>
            </a:ln>
          </p:spPr>
          <p:txBody>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nSpc>
                  <a:spcPct val="140000"/>
                </a:lnSpc>
                <a:spcBef>
                  <a:spcPct val="50000"/>
                </a:spcBef>
              </a:pPr>
              <a:r>
                <a:rPr lang="en-US" altLang="tr-TR" sz="1200" u="sng">
                  <a:cs typeface="Times New Roman" panose="02020603050405020304" pitchFamily="18" charset="0"/>
                </a:rPr>
                <a:t>Hukuk Servisi</a:t>
              </a:r>
            </a:p>
            <a:p>
              <a:r>
                <a:rPr lang="tr-TR" altLang="tr-TR" sz="1200" b="0">
                  <a:cs typeface="Times New Roman" panose="02020603050405020304" pitchFamily="18" charset="0"/>
                </a:rPr>
                <a:t>1 </a:t>
              </a:r>
              <a:r>
                <a:rPr lang="en-US" altLang="tr-TR" sz="1200" b="0">
                  <a:cs typeface="Times New Roman" panose="02020603050405020304" pitchFamily="18" charset="0"/>
                </a:rPr>
                <a:t>Yetkili	</a:t>
              </a:r>
              <a:endParaRPr lang="en-US" altLang="tr-TR" sz="1200" b="0">
                <a:cs typeface="Arial" panose="020B0604020202020204" pitchFamily="34" charset="0"/>
              </a:endParaRPr>
            </a:p>
            <a:p>
              <a:r>
                <a:rPr lang="tr-TR" altLang="tr-TR" sz="1200" b="0">
                  <a:cs typeface="Times New Roman" panose="02020603050405020304" pitchFamily="18" charset="0"/>
                </a:rPr>
                <a:t>7 </a:t>
              </a:r>
              <a:r>
                <a:rPr lang="en-US" altLang="tr-TR" sz="1200" b="0">
                  <a:cs typeface="Times New Roman" panose="02020603050405020304" pitchFamily="18" charset="0"/>
                </a:rPr>
                <a:t>Avukat	</a:t>
              </a:r>
              <a:endParaRPr lang="en-US" altLang="tr-TR" sz="1200" b="0">
                <a:cs typeface="Arial" panose="020B0604020202020204" pitchFamily="34" charset="0"/>
              </a:endParaRPr>
            </a:p>
            <a:p>
              <a:r>
                <a:rPr lang="tr-TR" altLang="tr-TR" sz="1200" b="0">
                  <a:cs typeface="Times New Roman" panose="02020603050405020304" pitchFamily="18" charset="0"/>
                </a:rPr>
                <a:t>2 </a:t>
              </a:r>
              <a:r>
                <a:rPr lang="en-US" altLang="tr-TR" sz="1200" b="0">
                  <a:cs typeface="Times New Roman" panose="02020603050405020304" pitchFamily="18" charset="0"/>
                </a:rPr>
                <a:t>Personel 	</a:t>
              </a:r>
              <a:endParaRPr lang="en-US" altLang="tr-TR" sz="1200" b="0">
                <a:cs typeface="Arial" panose="020B0604020202020204" pitchFamily="34" charset="0"/>
              </a:endParaRPr>
            </a:p>
            <a:p>
              <a:endParaRPr lang="en-US" altLang="tr-TR" sz="1200" b="0">
                <a:cs typeface="Arial" panose="020B0604020202020204" pitchFamily="34" charset="0"/>
              </a:endParaRPr>
            </a:p>
          </p:txBody>
        </p:sp>
        <p:sp>
          <p:nvSpPr>
            <p:cNvPr id="49162" name="Rectangle 27"/>
            <p:cNvSpPr>
              <a:spLocks noChangeArrowheads="1"/>
            </p:cNvSpPr>
            <p:nvPr/>
          </p:nvSpPr>
          <p:spPr bwMode="auto">
            <a:xfrm>
              <a:off x="15209" y="4914"/>
              <a:ext cx="2625" cy="2680"/>
            </a:xfrm>
            <a:prstGeom prst="rect">
              <a:avLst/>
            </a:prstGeom>
            <a:solidFill>
              <a:srgbClr val="FFFEE2"/>
            </a:solidFill>
            <a:ln w="9525">
              <a:solidFill>
                <a:srgbClr val="000000"/>
              </a:solidFill>
              <a:miter lim="800000"/>
              <a:headEnd/>
              <a:tailEnd/>
            </a:ln>
          </p:spPr>
          <p:txBody>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spcBef>
                  <a:spcPct val="50000"/>
                </a:spcBef>
              </a:pPr>
              <a:r>
                <a:rPr lang="en-US" altLang="tr-TR" sz="1200" u="sng">
                  <a:cs typeface="Times New Roman" panose="02020603050405020304" pitchFamily="18" charset="0"/>
                </a:rPr>
                <a:t>M</a:t>
              </a:r>
              <a:r>
                <a:rPr lang="tr-TR" altLang="tr-TR" sz="1200" u="sng">
                  <a:cs typeface="Times New Roman" panose="02020603050405020304" pitchFamily="18" charset="0"/>
                </a:rPr>
                <a:t>ali</a:t>
              </a:r>
              <a:r>
                <a:rPr lang="en-US" altLang="tr-TR" sz="1200" u="sng">
                  <a:cs typeface="Times New Roman" panose="02020603050405020304" pitchFamily="18" charset="0"/>
                </a:rPr>
                <a:t> ve İdari İşler Servisi</a:t>
              </a:r>
              <a:endParaRPr lang="en-US" altLang="tr-TR" sz="1200">
                <a:cs typeface="Arial" panose="020B0604020202020204" pitchFamily="34" charset="0"/>
              </a:endParaRPr>
            </a:p>
            <a:p>
              <a:pPr>
                <a:lnSpc>
                  <a:spcPct val="120000"/>
                </a:lnSpc>
              </a:pPr>
              <a:r>
                <a:rPr lang="tr-TR" altLang="tr-TR" sz="1200" b="0">
                  <a:cs typeface="Times New Roman" panose="02020603050405020304" pitchFamily="18" charset="0"/>
                </a:rPr>
                <a:t>1 </a:t>
              </a:r>
              <a:r>
                <a:rPr lang="en-US" altLang="tr-TR" sz="1200" b="0">
                  <a:cs typeface="Times New Roman" panose="02020603050405020304" pitchFamily="18" charset="0"/>
                </a:rPr>
                <a:t>Yetkili	</a:t>
              </a:r>
              <a:endParaRPr lang="en-US" altLang="tr-TR" sz="1200" b="0">
                <a:cs typeface="Arial" panose="020B0604020202020204" pitchFamily="34" charset="0"/>
              </a:endParaRPr>
            </a:p>
            <a:p>
              <a:r>
                <a:rPr lang="tr-TR" altLang="tr-TR" sz="1200" b="0">
                  <a:cs typeface="Times New Roman" panose="02020603050405020304" pitchFamily="18" charset="0"/>
                </a:rPr>
                <a:t>1 </a:t>
              </a:r>
              <a:r>
                <a:rPr lang="en-US" altLang="tr-TR" sz="1200" b="0">
                  <a:cs typeface="Times New Roman" panose="02020603050405020304" pitchFamily="18" charset="0"/>
                </a:rPr>
                <a:t>Personel	</a:t>
              </a:r>
              <a:endParaRPr lang="en-US" altLang="tr-TR" sz="1200" b="0">
                <a:cs typeface="Arial" panose="020B0604020202020204" pitchFamily="34" charset="0"/>
              </a:endParaRPr>
            </a:p>
            <a:p>
              <a:r>
                <a:rPr lang="tr-TR" altLang="tr-TR" sz="1200">
                  <a:cs typeface="Times New Roman" panose="02020603050405020304" pitchFamily="18" charset="0"/>
                </a:rPr>
                <a:t>1 </a:t>
              </a:r>
              <a:r>
                <a:rPr lang="en-US" altLang="tr-TR" sz="1200">
                  <a:cs typeface="Times New Roman" panose="02020603050405020304" pitchFamily="18" charset="0"/>
                </a:rPr>
                <a:t>Bilgi İşlem</a:t>
              </a:r>
              <a:endParaRPr lang="en-US" altLang="tr-TR" sz="1200">
                <a:cs typeface="Arial" panose="020B0604020202020204" pitchFamily="34" charset="0"/>
              </a:endParaRPr>
            </a:p>
            <a:p>
              <a:r>
                <a:rPr lang="tr-TR" altLang="tr-TR" sz="1200" b="0">
                  <a:cs typeface="Times New Roman" panose="02020603050405020304" pitchFamily="18" charset="0"/>
                </a:rPr>
                <a:t>2 </a:t>
              </a:r>
              <a:r>
                <a:rPr lang="en-US" altLang="tr-TR" sz="1200" b="0">
                  <a:cs typeface="Times New Roman" panose="02020603050405020304" pitchFamily="18" charset="0"/>
                </a:rPr>
                <a:t>Sekreterya	</a:t>
              </a:r>
              <a:endParaRPr lang="en-US" altLang="tr-TR" sz="1200" b="0">
                <a:cs typeface="Arial" panose="020B0604020202020204" pitchFamily="34" charset="0"/>
              </a:endParaRPr>
            </a:p>
            <a:p>
              <a:r>
                <a:rPr lang="tr-TR" altLang="tr-TR" sz="1200" b="0">
                  <a:cs typeface="Times New Roman" panose="02020603050405020304" pitchFamily="18" charset="0"/>
                </a:rPr>
                <a:t>1 </a:t>
              </a:r>
              <a:r>
                <a:rPr lang="en-US" altLang="tr-TR" sz="1200" b="0">
                  <a:cs typeface="Times New Roman" panose="02020603050405020304" pitchFamily="18" charset="0"/>
                </a:rPr>
                <a:t>OfisBoy	</a:t>
              </a:r>
              <a:endParaRPr lang="en-US" altLang="tr-TR" sz="1200" b="0">
                <a:cs typeface="Arial" panose="020B0604020202020204" pitchFamily="34" charset="0"/>
              </a:endParaRPr>
            </a:p>
            <a:p>
              <a:r>
                <a:rPr lang="tr-TR" altLang="tr-TR" sz="1200" b="0">
                  <a:cs typeface="Times New Roman" panose="02020603050405020304" pitchFamily="18" charset="0"/>
                </a:rPr>
                <a:t>1 </a:t>
              </a:r>
              <a:r>
                <a:rPr lang="en-US" altLang="tr-TR" sz="1200" b="0">
                  <a:cs typeface="Times New Roman" panose="02020603050405020304" pitchFamily="18" charset="0"/>
                </a:rPr>
                <a:t>Hizmetli	</a:t>
              </a:r>
              <a:endParaRPr lang="en-US" altLang="tr-TR" sz="1200" b="0">
                <a:cs typeface="Arial" panose="020B0604020202020204" pitchFamily="34" charset="0"/>
              </a:endParaRPr>
            </a:p>
          </p:txBody>
        </p:sp>
        <p:cxnSp>
          <p:nvCxnSpPr>
            <p:cNvPr id="49163" name="AutoShape 26"/>
            <p:cNvCxnSpPr>
              <a:cxnSpLocks noChangeShapeType="1"/>
            </p:cNvCxnSpPr>
            <p:nvPr/>
          </p:nvCxnSpPr>
          <p:spPr bwMode="auto">
            <a:xfrm rot="16200000" flipH="1">
              <a:off x="13873" y="1928"/>
              <a:ext cx="1035" cy="4938"/>
            </a:xfrm>
            <a:prstGeom prst="bentConnector3">
              <a:avLst>
                <a:gd name="adj1" fmla="val 4995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49164" name="Rectangle 25"/>
            <p:cNvSpPr>
              <a:spLocks noChangeArrowheads="1"/>
            </p:cNvSpPr>
            <p:nvPr/>
          </p:nvSpPr>
          <p:spPr bwMode="auto">
            <a:xfrm>
              <a:off x="8842" y="4914"/>
              <a:ext cx="2835" cy="1418"/>
            </a:xfrm>
            <a:prstGeom prst="rect">
              <a:avLst/>
            </a:prstGeom>
            <a:solidFill>
              <a:srgbClr val="FFFEE2"/>
            </a:solidFill>
            <a:ln w="9525">
              <a:solidFill>
                <a:srgbClr val="000000"/>
              </a:solidFill>
              <a:miter lim="800000"/>
              <a:headEnd/>
              <a:tailEnd/>
            </a:ln>
          </p:spPr>
          <p:txBody>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a:lnSpc>
                  <a:spcPct val="140000"/>
                </a:lnSpc>
                <a:spcBef>
                  <a:spcPct val="50000"/>
                </a:spcBef>
              </a:pPr>
              <a:r>
                <a:rPr lang="en-US" altLang="tr-TR" sz="1200" u="sng">
                  <a:cs typeface="Times New Roman" panose="02020603050405020304" pitchFamily="18" charset="0"/>
                </a:rPr>
                <a:t>Tahsilat Servisi</a:t>
              </a:r>
            </a:p>
            <a:p>
              <a:r>
                <a:rPr lang="tr-TR" altLang="tr-TR" sz="1200" b="0">
                  <a:cs typeface="Times New Roman" panose="02020603050405020304" pitchFamily="18" charset="0"/>
                </a:rPr>
                <a:t>1 </a:t>
              </a:r>
              <a:r>
                <a:rPr lang="en-US" altLang="tr-TR" sz="1200" b="0">
                  <a:cs typeface="Times New Roman" panose="02020603050405020304" pitchFamily="18" charset="0"/>
                </a:rPr>
                <a:t>Yetkili	</a:t>
              </a:r>
              <a:endParaRPr lang="en-US" altLang="tr-TR" sz="1200" b="0">
                <a:cs typeface="Arial" panose="020B0604020202020204" pitchFamily="34" charset="0"/>
              </a:endParaRPr>
            </a:p>
            <a:p>
              <a:r>
                <a:rPr lang="tr-TR" altLang="tr-TR" sz="1200" b="0">
                  <a:cs typeface="Times New Roman" panose="02020603050405020304" pitchFamily="18" charset="0"/>
                </a:rPr>
                <a:t>2 </a:t>
              </a:r>
              <a:r>
                <a:rPr lang="en-US" altLang="tr-TR" sz="1200" b="0">
                  <a:cs typeface="Times New Roman" panose="02020603050405020304" pitchFamily="18" charset="0"/>
                </a:rPr>
                <a:t>Personel	</a:t>
              </a:r>
              <a:endParaRPr lang="en-US" altLang="tr-TR" sz="1200" b="0">
                <a:cs typeface="Arial" panose="020B0604020202020204" pitchFamily="34" charset="0"/>
              </a:endParaRPr>
            </a:p>
          </p:txBody>
        </p:sp>
        <p:cxnSp>
          <p:nvCxnSpPr>
            <p:cNvPr id="49165" name="AutoShape 24"/>
            <p:cNvCxnSpPr>
              <a:cxnSpLocks noChangeShapeType="1"/>
            </p:cNvCxnSpPr>
            <p:nvPr/>
          </p:nvCxnSpPr>
          <p:spPr bwMode="auto">
            <a:xfrm rot="16200000" flipH="1">
              <a:off x="12201" y="3600"/>
              <a:ext cx="1035" cy="1593"/>
            </a:xfrm>
            <a:prstGeom prst="bentConnector3">
              <a:avLst>
                <a:gd name="adj1" fmla="val 4995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49166" name="AutoShape 23"/>
            <p:cNvCxnSpPr>
              <a:cxnSpLocks noChangeShapeType="1"/>
            </p:cNvCxnSpPr>
            <p:nvPr/>
          </p:nvCxnSpPr>
          <p:spPr bwMode="auto">
            <a:xfrm rot="5400000">
              <a:off x="10573" y="3566"/>
              <a:ext cx="1035" cy="1662"/>
            </a:xfrm>
            <a:prstGeom prst="bentConnector3">
              <a:avLst>
                <a:gd name="adj1" fmla="val 4995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sp>
        <p:nvSpPr>
          <p:cNvPr id="27" name="Text Box 2"/>
          <p:cNvSpPr txBox="1">
            <a:spLocks noChangeArrowheads="1"/>
          </p:cNvSpPr>
          <p:nvPr/>
        </p:nvSpPr>
        <p:spPr bwMode="auto">
          <a:xfrm>
            <a:off x="1281113" y="4868863"/>
            <a:ext cx="691356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600" b="0">
                <a:cs typeface="Arial" panose="020B0604020202020204" pitchFamily="34" charset="0"/>
              </a:rPr>
              <a:t>Halen Güvence Hesabı’nda 1 müdür, 4 yetkili, 7 avukat, 12 uzman personel ve 4 idari personel olmak üzere toplam 28 personel çalışmaktadır.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4787"/>
                                        </p:tgtEl>
                                        <p:attrNameLst>
                                          <p:attrName>style.visibility</p:attrName>
                                        </p:attrNameLst>
                                      </p:cBhvr>
                                      <p:to>
                                        <p:strVal val="visible"/>
                                      </p:to>
                                    </p:set>
                                    <p:anim calcmode="lin" valueType="num">
                                      <p:cBhvr additive="base">
                                        <p:cTn id="7" dur="500" fill="hold"/>
                                        <p:tgtEl>
                                          <p:spTgt spid="374787"/>
                                        </p:tgtEl>
                                        <p:attrNameLst>
                                          <p:attrName>ppt_x</p:attrName>
                                        </p:attrNameLst>
                                      </p:cBhvr>
                                      <p:tavLst>
                                        <p:tav tm="0">
                                          <p:val>
                                            <p:strVal val="1+#ppt_w/2"/>
                                          </p:val>
                                        </p:tav>
                                        <p:tav tm="100000">
                                          <p:val>
                                            <p:strVal val="#ppt_x"/>
                                          </p:val>
                                        </p:tav>
                                      </p:tavLst>
                                    </p:anim>
                                    <p:anim calcmode="lin" valueType="num">
                                      <p:cBhvr additive="base">
                                        <p:cTn id="8" dur="500" fill="hold"/>
                                        <p:tgtEl>
                                          <p:spTgt spid="3747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1042988" y="1441450"/>
            <a:ext cx="76200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800" b="0"/>
              <a:t>Sigortacılık Kanunu'nun 14 üncü maddesi ile Güvence Hesabı'nın gelirleri  aşağıdaki şekilde belirlenmiştir;</a:t>
            </a:r>
          </a:p>
          <a:p>
            <a:pPr eaLnBrk="1" hangingPunct="1">
              <a:lnSpc>
                <a:spcPct val="140000"/>
              </a:lnSpc>
              <a:spcBef>
                <a:spcPct val="50000"/>
              </a:spcBef>
            </a:pPr>
            <a:r>
              <a:rPr lang="tr-TR" altLang="tr-TR" sz="1800" b="0"/>
              <a:t>Kapsamında bulunan zorunlu sigortalar primleri üzerinden; </a:t>
            </a:r>
          </a:p>
        </p:txBody>
      </p:sp>
      <p:sp>
        <p:nvSpPr>
          <p:cNvPr id="375811"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Gelirleri</a:t>
            </a:r>
            <a:endParaRPr lang="en-US" sz="3200" b="0" dirty="0">
              <a:solidFill>
                <a:srgbClr val="EA6868"/>
              </a:solidFill>
              <a:effectLst>
                <a:outerShdw blurRad="38100" dist="38100" dir="2700000" algn="tl">
                  <a:srgbClr val="C0C0C0"/>
                </a:outerShdw>
              </a:effectLst>
            </a:endParaRPr>
          </a:p>
        </p:txBody>
      </p:sp>
      <p:sp>
        <p:nvSpPr>
          <p:cNvPr id="375834" name="Rectangle 26"/>
          <p:cNvSpPr>
            <a:spLocks noChangeArrowheads="1"/>
          </p:cNvSpPr>
          <p:nvPr/>
        </p:nvSpPr>
        <p:spPr bwMode="auto">
          <a:xfrm>
            <a:off x="971550" y="4652963"/>
            <a:ext cx="7345363"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800" b="0"/>
              <a:t>oranındaki katılma paylarından oluşmaktadır.</a:t>
            </a:r>
          </a:p>
          <a:p>
            <a:pPr eaLnBrk="1" hangingPunct="1">
              <a:lnSpc>
                <a:spcPct val="140000"/>
              </a:lnSpc>
              <a:spcBef>
                <a:spcPct val="50000"/>
              </a:spcBef>
            </a:pPr>
            <a:r>
              <a:rPr lang="tr-TR" altLang="tr-TR" sz="1800" b="0"/>
              <a:t>Katılım payı gelirleri dışında, yatırım gelirleri de Hesaba önemli bir gelir kaynağı oluşturmaktadır.</a:t>
            </a:r>
          </a:p>
        </p:txBody>
      </p:sp>
      <p:graphicFrame>
        <p:nvGraphicFramePr>
          <p:cNvPr id="6" name="Group 24"/>
          <p:cNvGraphicFramePr>
            <a:graphicFrameLocks noGrp="1"/>
          </p:cNvGraphicFramePr>
          <p:nvPr/>
        </p:nvGraphicFramePr>
        <p:xfrm>
          <a:off x="1244600" y="3213100"/>
          <a:ext cx="6913563" cy="1111250"/>
        </p:xfrm>
        <a:graphic>
          <a:graphicData uri="http://schemas.openxmlformats.org/drawingml/2006/table">
            <a:tbl>
              <a:tblPr/>
              <a:tblGrid>
                <a:gridCol w="2979738">
                  <a:extLst>
                    <a:ext uri="{9D8B030D-6E8A-4147-A177-3AD203B41FA5}">
                      <a16:colId xmlns:a16="http://schemas.microsoft.com/office/drawing/2014/main" val="20000"/>
                    </a:ext>
                  </a:extLst>
                </a:gridCol>
                <a:gridCol w="1557337">
                  <a:extLst>
                    <a:ext uri="{9D8B030D-6E8A-4147-A177-3AD203B41FA5}">
                      <a16:colId xmlns:a16="http://schemas.microsoft.com/office/drawing/2014/main" val="20001"/>
                    </a:ext>
                  </a:extLst>
                </a:gridCol>
                <a:gridCol w="1296988">
                  <a:extLst>
                    <a:ext uri="{9D8B030D-6E8A-4147-A177-3AD203B41FA5}">
                      <a16:colId xmlns:a16="http://schemas.microsoft.com/office/drawing/2014/main" val="20002"/>
                    </a:ext>
                  </a:extLst>
                </a:gridCol>
                <a:gridCol w="1079500">
                  <a:extLst>
                    <a:ext uri="{9D8B030D-6E8A-4147-A177-3AD203B41FA5}">
                      <a16:colId xmlns:a16="http://schemas.microsoft.com/office/drawing/2014/main" val="20003"/>
                    </a:ext>
                  </a:extLst>
                </a:gridCol>
              </a:tblGrid>
              <a:tr h="57626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Tur" charset="0"/>
                        </a:rPr>
                        <a:t>Katılma Payları</a:t>
                      </a:r>
                      <a:endParaRPr kumimoji="0" lang="en-US" sz="1200" b="0" i="0" u="none" strike="noStrike" cap="none" normalizeH="0" baseline="0" dirty="0" smtClean="0">
                        <a:ln>
                          <a:noFill/>
                        </a:ln>
                        <a:solidFill>
                          <a:schemeClr val="tx1"/>
                        </a:solidFill>
                        <a:effectLst/>
                        <a:latin typeface="Arial Tur"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Tur" charset="0"/>
                        </a:rPr>
                        <a:t>Sigorta</a:t>
                      </a:r>
                      <a:r>
                        <a:rPr kumimoji="0" lang="tr-TR" sz="1200" b="1" i="0" u="none" strike="noStrike" cap="none" normalizeH="0" baseline="0" smtClean="0">
                          <a:ln>
                            <a:noFill/>
                          </a:ln>
                          <a:solidFill>
                            <a:schemeClr val="tx1"/>
                          </a:solidFill>
                          <a:effectLst/>
                          <a:latin typeface="Arial" pitchFamily="34" charset="0"/>
                        </a:rPr>
                        <a:t>lı</a:t>
                      </a:r>
                      <a:r>
                        <a:rPr kumimoji="0" lang="tr-TR" sz="1200" b="1" i="0" u="none" strike="noStrike" cap="none" normalizeH="0" baseline="0" smtClean="0">
                          <a:ln>
                            <a:noFill/>
                          </a:ln>
                          <a:solidFill>
                            <a:schemeClr val="tx1"/>
                          </a:solidFill>
                          <a:effectLst/>
                          <a:latin typeface="Arial Tur" charset="0"/>
                        </a:rPr>
                        <a:t> Payı</a:t>
                      </a:r>
                      <a:endParaRPr kumimoji="0" lang="en-US" sz="1200" b="0" i="0" u="none" strike="noStrike" cap="none" normalizeH="0" baseline="0" smtClean="0">
                        <a:ln>
                          <a:noFill/>
                        </a:ln>
                        <a:solidFill>
                          <a:schemeClr val="tx1"/>
                        </a:solidFill>
                        <a:effectLst/>
                        <a:latin typeface="Arial Tur"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Tur" charset="0"/>
                        </a:rPr>
                        <a:t>Sigorta Şirketi Payı</a:t>
                      </a:r>
                      <a:endParaRPr kumimoji="0" lang="en-US" sz="1200" b="0" i="0" u="none" strike="noStrike" cap="none" normalizeH="0" baseline="0" smtClean="0">
                        <a:ln>
                          <a:noFill/>
                        </a:ln>
                        <a:solidFill>
                          <a:schemeClr val="tx1"/>
                        </a:solidFill>
                        <a:effectLst/>
                        <a:latin typeface="Arial Tur"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Tur" charset="0"/>
                        </a:rPr>
                        <a:t>Toplam</a:t>
                      </a:r>
                      <a:endParaRPr kumimoji="0" lang="en-US" sz="1200" b="0" i="0" u="none" strike="noStrike" cap="none" normalizeH="0" baseline="0" smtClean="0">
                        <a:ln>
                          <a:noFill/>
                        </a:ln>
                        <a:solidFill>
                          <a:schemeClr val="tx1"/>
                        </a:solidFill>
                        <a:effectLst/>
                        <a:latin typeface="Arial Tur"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349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Tur" charset="0"/>
                        </a:rPr>
                        <a:t>Kapsamdaki Zorunlu Sigortalar İçin</a:t>
                      </a:r>
                      <a:endParaRPr kumimoji="0" lang="en-US" sz="1200" b="0" i="0" u="none" strike="noStrike" cap="none" normalizeH="0" baseline="0" smtClean="0">
                        <a:ln>
                          <a:noFill/>
                        </a:ln>
                        <a:solidFill>
                          <a:schemeClr val="tx1"/>
                        </a:solidFill>
                        <a:effectLst/>
                        <a:latin typeface="Arial Tur"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outerShdw blurRad="38100" dist="38100" dir="2700000" algn="tl">
                              <a:srgbClr val="C0C0C0"/>
                            </a:outerShdw>
                          </a:effectLst>
                          <a:latin typeface="Arial Tur" charset="0"/>
                        </a:rPr>
                        <a:t>%2</a:t>
                      </a:r>
                      <a:endParaRPr kumimoji="0" lang="en-US" sz="1200" b="1" i="0" u="none" strike="noStrike" cap="none" normalizeH="0" baseline="0" smtClean="0">
                        <a:ln>
                          <a:noFill/>
                        </a:ln>
                        <a:solidFill>
                          <a:schemeClr val="tx1"/>
                        </a:solidFill>
                        <a:effectLst>
                          <a:outerShdw blurRad="38100" dist="38100" dir="2700000" algn="tl">
                            <a:srgbClr val="C0C0C0"/>
                          </a:outerShdw>
                        </a:effectLst>
                        <a:latin typeface="Arial Tur"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outerShdw blurRad="38100" dist="38100" dir="2700000" algn="tl">
                              <a:srgbClr val="C0C0C0"/>
                            </a:outerShdw>
                          </a:effectLst>
                          <a:latin typeface="Arial Tur" charset="0"/>
                        </a:rPr>
                        <a:t>%1</a:t>
                      </a:r>
                      <a:endParaRPr kumimoji="0" lang="en-US" sz="1200" b="1" i="0" u="none" strike="noStrike" cap="none" normalizeH="0" baseline="0" smtClean="0">
                        <a:ln>
                          <a:noFill/>
                        </a:ln>
                        <a:solidFill>
                          <a:schemeClr val="tx1"/>
                        </a:solidFill>
                        <a:effectLst>
                          <a:outerShdw blurRad="38100" dist="38100" dir="2700000" algn="tl">
                            <a:srgbClr val="C0C0C0"/>
                          </a:outerShdw>
                        </a:effectLst>
                        <a:latin typeface="Arial Tur"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outerShdw blurRad="38100" dist="38100" dir="2700000" algn="tl">
                              <a:srgbClr val="C0C0C0"/>
                            </a:outerShdw>
                          </a:effectLst>
                          <a:latin typeface="Arial Tur" charset="0"/>
                        </a:rPr>
                        <a:t>%3</a:t>
                      </a:r>
                      <a:r>
                        <a:rPr kumimoji="0" lang="en-US" sz="1200" b="1" i="0" u="none" strike="noStrike" cap="none" normalizeH="0" baseline="0" dirty="0" smtClean="0">
                          <a:ln>
                            <a:noFill/>
                          </a:ln>
                          <a:solidFill>
                            <a:schemeClr val="tx1"/>
                          </a:solidFill>
                          <a:effectLst>
                            <a:outerShdw blurRad="38100" dist="38100" dir="2700000" algn="tl">
                              <a:srgbClr val="C0C0C0"/>
                            </a:outerShdw>
                          </a:effectLst>
                          <a:latin typeface="Arial Tur"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5811"/>
                                        </p:tgtEl>
                                        <p:attrNameLst>
                                          <p:attrName>style.visibility</p:attrName>
                                        </p:attrNameLst>
                                      </p:cBhvr>
                                      <p:to>
                                        <p:strVal val="visible"/>
                                      </p:to>
                                    </p:set>
                                    <p:anim calcmode="lin" valueType="num">
                                      <p:cBhvr additive="base">
                                        <p:cTn id="7" dur="500" fill="hold"/>
                                        <p:tgtEl>
                                          <p:spTgt spid="375811"/>
                                        </p:tgtEl>
                                        <p:attrNameLst>
                                          <p:attrName>ppt_x</p:attrName>
                                        </p:attrNameLst>
                                      </p:cBhvr>
                                      <p:tavLst>
                                        <p:tav tm="0">
                                          <p:val>
                                            <p:strVal val="1+#ppt_w/2"/>
                                          </p:val>
                                        </p:tav>
                                        <p:tav tm="100000">
                                          <p:val>
                                            <p:strVal val="#ppt_x"/>
                                          </p:val>
                                        </p:tav>
                                      </p:tavLst>
                                    </p:anim>
                                    <p:anim calcmode="lin" valueType="num">
                                      <p:cBhvr additive="base">
                                        <p:cTn id="8" dur="500" fill="hold"/>
                                        <p:tgtEl>
                                          <p:spTgt spid="3758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5810"/>
                                        </p:tgtEl>
                                        <p:attrNameLst>
                                          <p:attrName>style.visibility</p:attrName>
                                        </p:attrNameLst>
                                      </p:cBhvr>
                                      <p:to>
                                        <p:strVal val="visible"/>
                                      </p:to>
                                    </p:set>
                                    <p:animEffect transition="in" filter="wipe(up)">
                                      <p:cBhvr>
                                        <p:cTn id="12" dur="500"/>
                                        <p:tgtEl>
                                          <p:spTgt spid="375810"/>
                                        </p:tgtEl>
                                      </p:cBhvr>
                                    </p:animEffect>
                                  </p:childTnLst>
                                </p:cTn>
                              </p:par>
                            </p:childTnLst>
                          </p:cTn>
                        </p:par>
                        <p:par>
                          <p:cTn id="13" fill="hold" nodeType="afterGroup">
                            <p:stCondLst>
                              <p:cond delay="1000"/>
                            </p:stCondLst>
                            <p:childTnLst>
                              <p:par>
                                <p:cTn id="14" presetID="3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75834"/>
                                        </p:tgtEl>
                                        <p:attrNameLst>
                                          <p:attrName>style.visibility</p:attrName>
                                        </p:attrNameLst>
                                      </p:cBhvr>
                                      <p:to>
                                        <p:strVal val="visible"/>
                                      </p:to>
                                    </p:set>
                                    <p:animEffect transition="in" filter="wipe(up)">
                                      <p:cBhvr>
                                        <p:cTn id="23" dur="500"/>
                                        <p:tgtEl>
                                          <p:spTgt spid="375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P spid="375811" grpId="0" autoUpdateAnimBg="0"/>
      <p:bldP spid="3758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2"/>
          <p:cNvSpPr txBox="1">
            <a:spLocks noChangeArrowheads="1"/>
          </p:cNvSpPr>
          <p:nvPr/>
        </p:nvSpPr>
        <p:spPr bwMode="auto">
          <a:xfrm>
            <a:off x="1003300" y="1628775"/>
            <a:ext cx="76200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800" b="0"/>
              <a:t>Sigorta ettirenlerin katılma payları , sigorta şirketleri tarafından </a:t>
            </a:r>
          </a:p>
          <a:p>
            <a:pPr eaLnBrk="1" hangingPunct="1">
              <a:lnSpc>
                <a:spcPct val="140000"/>
              </a:lnSpc>
              <a:spcBef>
                <a:spcPct val="50000"/>
              </a:spcBef>
            </a:pPr>
            <a:r>
              <a:rPr lang="tr-TR" altLang="tr-TR" sz="1800" b="0"/>
              <a:t>poliçelerin primleri ile birlikte tahsil edilmekte ve sigorta şirketleri tarafında takip eden ayın sonuna kadar Hesaba ait banka hesaplarına aktarılmaktadır. </a:t>
            </a:r>
          </a:p>
          <a:p>
            <a:pPr eaLnBrk="1" hangingPunct="1">
              <a:lnSpc>
                <a:spcPct val="140000"/>
              </a:lnSpc>
              <a:spcBef>
                <a:spcPct val="50000"/>
              </a:spcBef>
            </a:pPr>
            <a:r>
              <a:rPr lang="tr-TR" altLang="tr-TR" sz="1800" b="0"/>
              <a:t>Sigorta şirketlerinin kendi ödeyecekleri katılma paylarını ise, bir yılda üretilen toplam primler üzerinden hesaplanmak  suretiyle, üretim yılını takip eden yılın Şubat ayı sonuna kadar defaten  ödemeleri gerekmektedir.</a:t>
            </a:r>
          </a:p>
          <a:p>
            <a:pPr eaLnBrk="1" hangingPunct="1">
              <a:lnSpc>
                <a:spcPct val="140000"/>
              </a:lnSpc>
              <a:spcBef>
                <a:spcPct val="50000"/>
              </a:spcBef>
            </a:pPr>
            <a:r>
              <a:rPr lang="tr-TR" altLang="tr-TR" sz="1800" b="0"/>
              <a:t>Ödemeler, her branş için ayrı ayrı açılmış olan Güvence Hesabı’nın banka hesaplara yapılır.</a:t>
            </a:r>
          </a:p>
        </p:txBody>
      </p:sp>
      <p:sp>
        <p:nvSpPr>
          <p:cNvPr id="376835"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Gelirlerin Tahsilatı</a:t>
            </a:r>
            <a:endParaRPr lang="en-US" sz="3200" b="0" dirty="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6835"/>
                                        </p:tgtEl>
                                        <p:attrNameLst>
                                          <p:attrName>style.visibility</p:attrName>
                                        </p:attrNameLst>
                                      </p:cBhvr>
                                      <p:to>
                                        <p:strVal val="visible"/>
                                      </p:to>
                                    </p:set>
                                    <p:anim calcmode="lin" valueType="num">
                                      <p:cBhvr additive="base">
                                        <p:cTn id="7" dur="500" fill="hold"/>
                                        <p:tgtEl>
                                          <p:spTgt spid="376835"/>
                                        </p:tgtEl>
                                        <p:attrNameLst>
                                          <p:attrName>ppt_x</p:attrName>
                                        </p:attrNameLst>
                                      </p:cBhvr>
                                      <p:tavLst>
                                        <p:tav tm="0">
                                          <p:val>
                                            <p:strVal val="1+#ppt_w/2"/>
                                          </p:val>
                                        </p:tav>
                                        <p:tav tm="100000">
                                          <p:val>
                                            <p:strVal val="#ppt_x"/>
                                          </p:val>
                                        </p:tav>
                                      </p:tavLst>
                                    </p:anim>
                                    <p:anim calcmode="lin" valueType="num">
                                      <p:cBhvr additive="base">
                                        <p:cTn id="8" dur="500" fill="hold"/>
                                        <p:tgtEl>
                                          <p:spTgt spid="3768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6834"/>
                                        </p:tgtEl>
                                        <p:attrNameLst>
                                          <p:attrName>style.visibility</p:attrName>
                                        </p:attrNameLst>
                                      </p:cBhvr>
                                      <p:to>
                                        <p:strVal val="visible"/>
                                      </p:to>
                                    </p:set>
                                    <p:animEffect transition="in" filter="wipe(up)">
                                      <p:cBhvr>
                                        <p:cTn id="12" dur="500"/>
                                        <p:tgtEl>
                                          <p:spTgt spid="376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p:bldP spid="37683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Dikdörtgen 1"/>
          <p:cNvSpPr>
            <a:spLocks noChangeArrowheads="1"/>
          </p:cNvSpPr>
          <p:nvPr/>
        </p:nvSpPr>
        <p:spPr bwMode="auto">
          <a:xfrm>
            <a:off x="1344613" y="1989138"/>
            <a:ext cx="6756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50000"/>
              </a:lnSpc>
            </a:pPr>
            <a:r>
              <a:rPr lang="tr-TR" altLang="tr-TR" b="0">
                <a:solidFill>
                  <a:srgbClr val="003366"/>
                </a:solidFill>
              </a:rPr>
              <a:t>Hak Sahiplerince Aranmayan Paralar Hakkında Yönetmelik hükümlere gereği;</a:t>
            </a:r>
          </a:p>
          <a:p>
            <a:pPr eaLnBrk="1" hangingPunct="1">
              <a:lnSpc>
                <a:spcPct val="150000"/>
              </a:lnSpc>
            </a:pPr>
            <a:r>
              <a:rPr lang="tr-TR" altLang="tr-TR" b="0">
                <a:solidFill>
                  <a:srgbClr val="003366"/>
                </a:solidFill>
              </a:rPr>
              <a:t>Özel hukuk hükümlerine tabi sigortalar kapsamında hak sahiplerine ödenmesi veya iadesi gereken her türlü prim ve tazminat gibi paralardan ilgili mevzuat uyarınca zamanaşımına uğrayan  paralar dönemi  takip eden Haziran ayı sonuna kadar Güvence Hesabına aktarılır.</a:t>
            </a:r>
          </a:p>
        </p:txBody>
      </p:sp>
      <p:sp>
        <p:nvSpPr>
          <p:cNvPr id="5"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Gelirleri</a:t>
            </a:r>
            <a:endParaRPr lang="en-US" sz="3200" b="0" dirty="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wipe(up)">
                                      <p:cBhvr>
                                        <p:cTn id="12"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971550" y="1773238"/>
            <a:ext cx="76200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b="0"/>
              <a:t>Güvence Hesabı Vergi Dairesinde sicil numarası ile kayıtlıdır.  İşlemleri bu sicil numarası ile yapılmaktadır. Ancak her türlü gelirleri (katkı  payları dahil) Gelirler ve Kurumlar Vergisinden muaftır. </a:t>
            </a:r>
          </a:p>
          <a:p>
            <a:pPr eaLnBrk="1" hangingPunct="1">
              <a:lnSpc>
                <a:spcPct val="140000"/>
              </a:lnSpc>
              <a:spcBef>
                <a:spcPct val="50000"/>
              </a:spcBef>
            </a:pPr>
            <a:r>
              <a:rPr lang="tr-TR" altLang="tr-TR" b="0"/>
              <a:t>Bankalardan elde edilen Devlet Tahvili, Hazine Bonosu, Mevduat faizleri gibi faiz gelirleri kaynakta stopaj yapılmak (Banka tarafından vergisi kesilmek) suretiyle vergilendirilmekte ve  faizler net olarak alınmaktadır.</a:t>
            </a:r>
          </a:p>
        </p:txBody>
      </p:sp>
      <p:sp>
        <p:nvSpPr>
          <p:cNvPr id="371715"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Vergilendirme Şekli</a:t>
            </a:r>
            <a:endParaRPr lang="en-US" sz="3200" b="0" dirty="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1715"/>
                                        </p:tgtEl>
                                        <p:attrNameLst>
                                          <p:attrName>style.visibility</p:attrName>
                                        </p:attrNameLst>
                                      </p:cBhvr>
                                      <p:to>
                                        <p:strVal val="visible"/>
                                      </p:to>
                                    </p:set>
                                    <p:anim calcmode="lin" valueType="num">
                                      <p:cBhvr additive="base">
                                        <p:cTn id="7" dur="500" fill="hold"/>
                                        <p:tgtEl>
                                          <p:spTgt spid="371715"/>
                                        </p:tgtEl>
                                        <p:attrNameLst>
                                          <p:attrName>ppt_x</p:attrName>
                                        </p:attrNameLst>
                                      </p:cBhvr>
                                      <p:tavLst>
                                        <p:tav tm="0">
                                          <p:val>
                                            <p:strVal val="1+#ppt_w/2"/>
                                          </p:val>
                                        </p:tav>
                                        <p:tav tm="100000">
                                          <p:val>
                                            <p:strVal val="#ppt_x"/>
                                          </p:val>
                                        </p:tav>
                                      </p:tavLst>
                                    </p:anim>
                                    <p:anim calcmode="lin" valueType="num">
                                      <p:cBhvr additive="base">
                                        <p:cTn id="8" dur="500" fill="hold"/>
                                        <p:tgtEl>
                                          <p:spTgt spid="3717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1714"/>
                                        </p:tgtEl>
                                        <p:attrNameLst>
                                          <p:attrName>style.visibility</p:attrName>
                                        </p:attrNameLst>
                                      </p:cBhvr>
                                      <p:to>
                                        <p:strVal val="visible"/>
                                      </p:to>
                                    </p:set>
                                    <p:animEffect transition="in" filter="wipe(up)">
                                      <p:cBhvr>
                                        <p:cTn id="12" dur="500"/>
                                        <p:tgtEl>
                                          <p:spTgt spid="371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P spid="37171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2051050" y="2276475"/>
            <a:ext cx="5473700" cy="1477963"/>
          </a:xfrm>
          <a:prstGeom prst="rect">
            <a:avLst/>
          </a:prstGeom>
          <a:noFill/>
          <a:ln>
            <a:noFill/>
          </a:ln>
          <a:effectLst/>
          <a:extLst/>
        </p:spPr>
        <p:txBody>
          <a:bodyPr>
            <a:spAutoFit/>
          </a:bodyPr>
          <a:lstStyle>
            <a:defPPr>
              <a:defRPr lang="en-US"/>
            </a:defPPr>
            <a:lvl1pPr>
              <a:lnSpc>
                <a:spcPct val="150000"/>
              </a:lnSpc>
              <a:defRPr sz="3200" b="0">
                <a:solidFill>
                  <a:srgbClr val="EA6868"/>
                </a:solidFill>
                <a:effectLst>
                  <a:outerShdw blurRad="38100" dist="38100" dir="2700000" algn="tl">
                    <a:srgbClr val="C0C0C0"/>
                  </a:outerShdw>
                </a:effectLst>
              </a:defRPr>
            </a:lvl1pPr>
          </a:lstStyle>
          <a:p>
            <a:pPr>
              <a:spcBef>
                <a:spcPct val="50000"/>
              </a:spcBef>
              <a:defRPr/>
            </a:pPr>
            <a:r>
              <a:rPr lang="tr-TR" altLang="tr-TR" sz="6000" dirty="0"/>
              <a:t>İSTATİSTİKLER</a:t>
            </a:r>
          </a:p>
        </p:txBody>
      </p:sp>
      <p:sp>
        <p:nvSpPr>
          <p:cNvPr id="2" name="Dikdörtgen 1"/>
          <p:cNvSpPr/>
          <p:nvPr/>
        </p:nvSpPr>
        <p:spPr bwMode="auto">
          <a:xfrm>
            <a:off x="971550" y="692150"/>
            <a:ext cx="7632700" cy="1152525"/>
          </a:xfrm>
          <a:prstGeom prst="rect">
            <a:avLst/>
          </a:prstGeom>
          <a:solidFill>
            <a:schemeClr val="bg1"/>
          </a:solidFill>
          <a:ln>
            <a:noFill/>
          </a:ln>
          <a:effectLst/>
          <a:extLst/>
        </p:spPr>
        <p:txBody>
          <a:bodyPr>
            <a:spAutoFit/>
          </a:bodyPr>
          <a:lstStyle/>
          <a:p>
            <a:pPr>
              <a:lnSpc>
                <a:spcPct val="140000"/>
              </a:lnSpc>
              <a:spcBef>
                <a:spcPct val="50000"/>
              </a:spcBef>
              <a:defRPr/>
            </a:pPr>
            <a:endParaRPr lang="tr-TR" sz="1400">
              <a:effectLst>
                <a:outerShdw blurRad="38100" dist="38100" dir="2700000" algn="tl">
                  <a:srgbClr val="000000">
                    <a:alpha val="43137"/>
                  </a:srgbClr>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71714"/>
                                        </p:tgtEl>
                                        <p:attrNameLst>
                                          <p:attrName>style.visibility</p:attrName>
                                        </p:attrNameLst>
                                      </p:cBhvr>
                                      <p:to>
                                        <p:strVal val="visible"/>
                                      </p:to>
                                    </p:set>
                                    <p:animEffect transition="in" filter="fade">
                                      <p:cBhvr>
                                        <p:cTn id="7" dur="1000"/>
                                        <p:tgtEl>
                                          <p:spTgt spid="371714"/>
                                        </p:tgtEl>
                                      </p:cBhvr>
                                    </p:animEffect>
                                    <p:anim calcmode="lin" valueType="num">
                                      <p:cBhvr>
                                        <p:cTn id="8" dur="1000" fill="hold"/>
                                        <p:tgtEl>
                                          <p:spTgt spid="371714"/>
                                        </p:tgtEl>
                                        <p:attrNameLst>
                                          <p:attrName>ppt_x</p:attrName>
                                        </p:attrNameLst>
                                      </p:cBhvr>
                                      <p:tavLst>
                                        <p:tav tm="0">
                                          <p:val>
                                            <p:strVal val="#ppt_x"/>
                                          </p:val>
                                        </p:tav>
                                        <p:tav tm="100000">
                                          <p:val>
                                            <p:strVal val="#ppt_x"/>
                                          </p:val>
                                        </p:tav>
                                      </p:tavLst>
                                    </p:anim>
                                    <p:anim calcmode="lin" valueType="num">
                                      <p:cBhvr>
                                        <p:cTn id="9" dur="1000" fill="hold"/>
                                        <p:tgtEl>
                                          <p:spTgt spid="3717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1066800" y="1989138"/>
            <a:ext cx="7620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800" b="0"/>
              <a:t>Garanti Fonu,</a:t>
            </a:r>
          </a:p>
          <a:p>
            <a:pPr eaLnBrk="1" hangingPunct="1">
              <a:lnSpc>
                <a:spcPct val="140000"/>
              </a:lnSpc>
              <a:spcBef>
                <a:spcPct val="50000"/>
              </a:spcBef>
            </a:pPr>
            <a:r>
              <a:rPr lang="tr-TR" altLang="tr-TR" sz="1800" b="0"/>
              <a:t>-26.6.1985 tarihli Yönetmelik ile Sanayi ve Ticaret Bakanlığı,</a:t>
            </a:r>
          </a:p>
          <a:p>
            <a:pPr eaLnBrk="1" hangingPunct="1">
              <a:lnSpc>
                <a:spcPct val="140000"/>
              </a:lnSpc>
              <a:spcBef>
                <a:spcPct val="50000"/>
              </a:spcBef>
            </a:pPr>
            <a:r>
              <a:rPr lang="tr-TR" altLang="tr-TR" sz="1800" b="0"/>
              <a:t>-10.8.1990 tarihli Yönetmelik ile Hazine ve Dış Ticaret Müsteşarlığı,</a:t>
            </a:r>
          </a:p>
          <a:p>
            <a:pPr eaLnBrk="1" hangingPunct="1">
              <a:lnSpc>
                <a:spcPct val="140000"/>
              </a:lnSpc>
              <a:spcBef>
                <a:spcPct val="50000"/>
              </a:spcBef>
            </a:pPr>
            <a:r>
              <a:rPr lang="tr-TR" altLang="tr-TR" sz="1800" b="0"/>
              <a:t>-01.12.1994 tarihinde Hazine Müsteşarlığı Sigortacılık Genel Müdürlüğü,</a:t>
            </a:r>
          </a:p>
          <a:p>
            <a:pPr eaLnBrk="1" hangingPunct="1">
              <a:lnSpc>
                <a:spcPct val="140000"/>
              </a:lnSpc>
              <a:spcBef>
                <a:spcPct val="50000"/>
              </a:spcBef>
            </a:pPr>
            <a:r>
              <a:rPr lang="tr-TR" altLang="tr-TR" sz="1800" b="0"/>
              <a:t>Son olarak 3 Mayıs 1997 tarihli Yönetmelik ile Türkiye Sigorta ve Reasürans Şirketleri Birliği nezdinde faaliyetine</a:t>
            </a:r>
            <a:r>
              <a:rPr lang="tr-TR" altLang="tr-TR" sz="1800"/>
              <a:t> </a:t>
            </a:r>
            <a:r>
              <a:rPr lang="tr-TR" altLang="tr-TR" sz="1800" b="0"/>
              <a:t>devam etmiştir.</a:t>
            </a:r>
          </a:p>
        </p:txBody>
      </p:sp>
      <p:sp>
        <p:nvSpPr>
          <p:cNvPr id="222211"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a:solidFill>
                  <a:srgbClr val="EA6868"/>
                </a:solidFill>
                <a:effectLst>
                  <a:outerShdw blurRad="38100" dist="38100" dir="2700000" algn="tl">
                    <a:srgbClr val="C0C0C0"/>
                  </a:outerShdw>
                </a:effectLst>
              </a:rPr>
              <a:t>Kuruluşu</a:t>
            </a:r>
            <a:endParaRPr lang="en-US" sz="3200" b="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wipe(up)">
                                      <p:cBhvr>
                                        <p:cTn id="7" dur="500"/>
                                        <p:tgtEl>
                                          <p:spTgt spid="222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1041400" y="581025"/>
            <a:ext cx="7543800" cy="579438"/>
          </a:xfrm>
          <a:prstGeom prst="rect">
            <a:avLst/>
          </a:prstGeom>
          <a:solidFill>
            <a:schemeClr val="bg1"/>
          </a:solid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smtClean="0">
                <a:solidFill>
                  <a:srgbClr val="EA6868"/>
                </a:solidFill>
                <a:effectLst>
                  <a:outerShdw blurRad="38100" dist="38100" dir="2700000" algn="tl">
                    <a:srgbClr val="C0C0C0"/>
                  </a:outerShdw>
                </a:effectLst>
              </a:rPr>
              <a:t>Son 5 Yılda Kaza İstatistikleri ?</a:t>
            </a:r>
            <a:endParaRPr lang="en-US" sz="3200" b="0" dirty="0" smtClean="0">
              <a:solidFill>
                <a:srgbClr val="EA6868"/>
              </a:solidFill>
              <a:effectLst>
                <a:outerShdw blurRad="38100" dist="38100" dir="2700000" algn="tl">
                  <a:srgbClr val="C0C0C0"/>
                </a:outerShdw>
              </a:effectLst>
            </a:endParaRPr>
          </a:p>
        </p:txBody>
      </p:sp>
      <p:graphicFrame>
        <p:nvGraphicFramePr>
          <p:cNvPr id="4" name="Group 75"/>
          <p:cNvGraphicFramePr>
            <a:graphicFrameLocks noGrp="1"/>
          </p:cNvGraphicFramePr>
          <p:nvPr/>
        </p:nvGraphicFramePr>
        <p:xfrm>
          <a:off x="1835150" y="2276475"/>
          <a:ext cx="5473700" cy="2663825"/>
        </p:xfrm>
        <a:graphic>
          <a:graphicData uri="http://schemas.openxmlformats.org/drawingml/2006/table">
            <a:tbl>
              <a:tblPr/>
              <a:tblGrid>
                <a:gridCol w="923925">
                  <a:extLst>
                    <a:ext uri="{9D8B030D-6E8A-4147-A177-3AD203B41FA5}">
                      <a16:colId xmlns:a16="http://schemas.microsoft.com/office/drawing/2014/main" val="20000"/>
                    </a:ext>
                  </a:extLst>
                </a:gridCol>
                <a:gridCol w="1516063">
                  <a:extLst>
                    <a:ext uri="{9D8B030D-6E8A-4147-A177-3AD203B41FA5}">
                      <a16:colId xmlns:a16="http://schemas.microsoft.com/office/drawing/2014/main" val="20001"/>
                    </a:ext>
                  </a:extLst>
                </a:gridCol>
                <a:gridCol w="1517650">
                  <a:extLst>
                    <a:ext uri="{9D8B030D-6E8A-4147-A177-3AD203B41FA5}">
                      <a16:colId xmlns:a16="http://schemas.microsoft.com/office/drawing/2014/main" val="20002"/>
                    </a:ext>
                  </a:extLst>
                </a:gridCol>
                <a:gridCol w="1516062">
                  <a:extLst>
                    <a:ext uri="{9D8B030D-6E8A-4147-A177-3AD203B41FA5}">
                      <a16:colId xmlns:a16="http://schemas.microsoft.com/office/drawing/2014/main" val="20003"/>
                    </a:ext>
                  </a:extLst>
                </a:gridCol>
              </a:tblGrid>
              <a:tr h="4508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3366"/>
                          </a:solidFill>
                          <a:effectLst/>
                          <a:latin typeface="Arial Tur" charset="-94"/>
                        </a:rPr>
                        <a:t>Yıllar</a:t>
                      </a:r>
                    </a:p>
                  </a:txBody>
                  <a:tcPr marL="9527" marR="9527" marT="9524"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3366"/>
                          </a:solidFill>
                          <a:effectLst/>
                          <a:latin typeface="Arial Tur" charset="-94"/>
                        </a:rPr>
                        <a:t>Kaza Sayısı</a:t>
                      </a:r>
                    </a:p>
                  </a:txBody>
                  <a:tcPr marL="9527" marR="9527"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3366"/>
                          </a:solidFill>
                          <a:effectLst/>
                          <a:latin typeface="Arial Tur" charset="-94"/>
                        </a:rPr>
                        <a:t>Ölü Sayısı</a:t>
                      </a:r>
                    </a:p>
                  </a:txBody>
                  <a:tcPr marL="9527" marR="9527"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003366"/>
                          </a:solidFill>
                          <a:effectLst/>
                          <a:latin typeface="Arial Tur" charset="-94"/>
                        </a:rPr>
                        <a:t>Yaralı Sayısı</a:t>
                      </a:r>
                    </a:p>
                  </a:txBody>
                  <a:tcPr marL="9527" marR="9527" marT="9524"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52425">
                <a:tc>
                  <a:txBody>
                    <a:bodyPr/>
                    <a:lstStyle/>
                    <a:p>
                      <a:pPr algn="ctr" rtl="0" fontAlgn="ctr"/>
                      <a:r>
                        <a:rPr lang="tr-TR" sz="1300" b="1" i="0" u="none" strike="noStrike" dirty="0">
                          <a:solidFill>
                            <a:srgbClr val="003366"/>
                          </a:solidFill>
                          <a:effectLst/>
                          <a:latin typeface="Arial Tur"/>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rtl="0" fontAlgn="ctr"/>
                      <a:r>
                        <a:rPr lang="tr-TR" sz="1300" b="0" i="0" u="none" strike="noStrike" dirty="0">
                          <a:solidFill>
                            <a:srgbClr val="003366"/>
                          </a:solidFill>
                          <a:effectLst/>
                          <a:latin typeface="Arial Tur"/>
                        </a:rPr>
                        <a:t>1.104.388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4.045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211.496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algn="ctr" rtl="0" fontAlgn="ctr"/>
                      <a:r>
                        <a:rPr lang="tr-TR" sz="1300" b="1" i="0" u="none" strike="noStrike">
                          <a:solidFill>
                            <a:srgbClr val="003366"/>
                          </a:solidFill>
                          <a:effectLst/>
                          <a:latin typeface="Arial Tur"/>
                        </a:rPr>
                        <a:t>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rtl="0" fontAlgn="ctr"/>
                      <a:r>
                        <a:rPr lang="tr-TR" sz="1300" b="0" i="0" u="none" strike="noStrike" dirty="0">
                          <a:solidFill>
                            <a:srgbClr val="003366"/>
                          </a:solidFill>
                          <a:effectLst/>
                          <a:latin typeface="Arial Tur"/>
                        </a:rPr>
                        <a:t>1.228.928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3.835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238.074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425">
                <a:tc>
                  <a:txBody>
                    <a:bodyPr/>
                    <a:lstStyle/>
                    <a:p>
                      <a:pPr algn="ctr" rtl="0" fontAlgn="ctr"/>
                      <a:r>
                        <a:rPr lang="tr-TR" sz="1300" b="1" i="0" u="none" strike="noStrike">
                          <a:solidFill>
                            <a:srgbClr val="003366"/>
                          </a:solidFill>
                          <a:effectLst/>
                          <a:latin typeface="Arial Tur"/>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rtl="0" fontAlgn="ctr"/>
                      <a:r>
                        <a:rPr lang="tr-TR" sz="1300" b="0" i="0" u="none" strike="noStrike" dirty="0">
                          <a:solidFill>
                            <a:srgbClr val="003366"/>
                          </a:solidFill>
                          <a:effectLst/>
                          <a:latin typeface="Arial Tur"/>
                        </a:rPr>
                        <a:t>1.296.636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3.773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268.102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25">
                <a:tc>
                  <a:txBody>
                    <a:bodyPr/>
                    <a:lstStyle/>
                    <a:p>
                      <a:pPr algn="ctr" rtl="0" fontAlgn="ctr"/>
                      <a:r>
                        <a:rPr lang="tr-TR" sz="1300" b="1" i="0" u="none" strike="noStrike">
                          <a:solidFill>
                            <a:srgbClr val="003366"/>
                          </a:solidFill>
                          <a:effectLst/>
                          <a:latin typeface="Arial Tur"/>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rtl="0" fontAlgn="ctr"/>
                      <a:r>
                        <a:rPr lang="tr-TR" sz="1300" b="0" i="0" u="none" strike="noStrike" dirty="0">
                          <a:solidFill>
                            <a:srgbClr val="003366"/>
                          </a:solidFill>
                          <a:effectLst/>
                          <a:latin typeface="Arial Tur"/>
                        </a:rPr>
                        <a:t>1.217.915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3.659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274.323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2425">
                <a:tc>
                  <a:txBody>
                    <a:bodyPr/>
                    <a:lstStyle/>
                    <a:p>
                      <a:pPr algn="ctr" rtl="0" fontAlgn="ctr"/>
                      <a:r>
                        <a:rPr lang="tr-TR" sz="1300" b="1" i="0" u="none" strike="noStrike" dirty="0">
                          <a:solidFill>
                            <a:srgbClr val="003366"/>
                          </a:solidFill>
                          <a:effectLst/>
                          <a:latin typeface="Arial Tur"/>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rtl="0" fontAlgn="ctr"/>
                      <a:r>
                        <a:rPr lang="tr-TR" sz="1300" b="0" i="0" u="none" strike="noStrike" dirty="0">
                          <a:solidFill>
                            <a:srgbClr val="003366"/>
                          </a:solidFill>
                          <a:effectLst/>
                          <a:latin typeface="Arial Tur"/>
                        </a:rPr>
                        <a:t>1.187.196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3.494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tr-TR" sz="1300" b="0" i="0" u="none" strike="noStrike" dirty="0">
                          <a:solidFill>
                            <a:srgbClr val="003366"/>
                          </a:solidFill>
                          <a:effectLst/>
                          <a:latin typeface="Arial Tur"/>
                        </a:rPr>
                        <a:t>283.805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0850">
                <a:tc>
                  <a:txBody>
                    <a:bodyPr/>
                    <a:lstStyle/>
                    <a:p>
                      <a:pPr algn="ctr" rtl="0" fontAlgn="ctr"/>
                      <a:r>
                        <a:rPr lang="tr-TR" sz="1300" b="1" i="0" u="none" strike="noStrike">
                          <a:solidFill>
                            <a:srgbClr val="003366"/>
                          </a:solidFill>
                          <a:effectLst/>
                          <a:latin typeface="Arial Tur"/>
                        </a:rPr>
                        <a:t>Toplam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tr-TR" sz="1300" b="1" i="0" u="none" strike="noStrike" dirty="0">
                          <a:solidFill>
                            <a:srgbClr val="003366"/>
                          </a:solidFill>
                          <a:effectLst/>
                          <a:latin typeface="Arial"/>
                        </a:rPr>
                        <a:t>6.035.063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tr-TR" sz="1300" b="1" i="0" u="none" strike="noStrike">
                          <a:solidFill>
                            <a:srgbClr val="003366"/>
                          </a:solidFill>
                          <a:effectLst/>
                          <a:latin typeface="Arial"/>
                        </a:rPr>
                        <a:t>18.806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tr-TR" sz="1300" b="1" i="0" u="none" strike="noStrike" dirty="0">
                          <a:solidFill>
                            <a:srgbClr val="003366"/>
                          </a:solidFill>
                          <a:effectLst/>
                          <a:latin typeface="Arial"/>
                        </a:rPr>
                        <a:t>1.275.800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7618"/>
                                        </p:tgtEl>
                                        <p:attrNameLst>
                                          <p:attrName>style.visibility</p:attrName>
                                        </p:attrNameLst>
                                      </p:cBhvr>
                                      <p:to>
                                        <p:strVal val="visible"/>
                                      </p:to>
                                    </p:set>
                                    <p:anim calcmode="lin" valueType="num">
                                      <p:cBhvr additive="base">
                                        <p:cTn id="7" dur="500" fill="hold"/>
                                        <p:tgtEl>
                                          <p:spTgt spid="367618"/>
                                        </p:tgtEl>
                                        <p:attrNameLst>
                                          <p:attrName>ppt_x</p:attrName>
                                        </p:attrNameLst>
                                      </p:cBhvr>
                                      <p:tavLst>
                                        <p:tav tm="0">
                                          <p:val>
                                            <p:strVal val="1+#ppt_w/2"/>
                                          </p:val>
                                        </p:tav>
                                        <p:tav tm="100000">
                                          <p:val>
                                            <p:strVal val="#ppt_x"/>
                                          </p:val>
                                        </p:tav>
                                      </p:tavLst>
                                    </p:anim>
                                    <p:anim calcmode="lin" valueType="num">
                                      <p:cBhvr additive="base">
                                        <p:cTn id="8" dur="500" fill="hold"/>
                                        <p:tgtEl>
                                          <p:spTgt spid="3676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1041400" y="581025"/>
            <a:ext cx="7543800" cy="1077913"/>
          </a:xfrm>
          <a:prstGeom prst="rect">
            <a:avLst/>
          </a:prstGeom>
          <a:solidFill>
            <a:schemeClr val="bg1"/>
          </a:solid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a:solidFill>
                  <a:srgbClr val="EA6868"/>
                </a:solidFill>
                <a:effectLst>
                  <a:outerShdw blurRad="38100" dist="38100" dir="2700000" algn="tl">
                    <a:srgbClr val="C0C0C0"/>
                  </a:outerShdw>
                </a:effectLst>
              </a:rPr>
              <a:t>Türkiye Genelinde Sigortalı Araç Sayısı ve Sigortasızlık Oranı </a:t>
            </a:r>
            <a:r>
              <a:rPr lang="tr-TR" sz="3200" b="0" dirty="0" smtClean="0">
                <a:solidFill>
                  <a:srgbClr val="EA6868"/>
                </a:solidFill>
                <a:effectLst>
                  <a:outerShdw blurRad="38100" dist="38100" dir="2700000" algn="tl">
                    <a:srgbClr val="C0C0C0"/>
                  </a:outerShdw>
                </a:effectLst>
              </a:rPr>
              <a:t>31.12.2015</a:t>
            </a:r>
            <a:endParaRPr lang="en-US" sz="3200" b="0" dirty="0" smtClean="0">
              <a:solidFill>
                <a:srgbClr val="EA6868"/>
              </a:solidFill>
              <a:effectLst>
                <a:outerShdw blurRad="38100" dist="38100" dir="2700000" algn="tl">
                  <a:srgbClr val="C0C0C0"/>
                </a:outerShdw>
              </a:effectLst>
            </a:endParaRPr>
          </a:p>
        </p:txBody>
      </p:sp>
      <p:graphicFrame>
        <p:nvGraphicFramePr>
          <p:cNvPr id="2" name="Tablo 1"/>
          <p:cNvGraphicFramePr>
            <a:graphicFrameLocks noGrp="1"/>
          </p:cNvGraphicFramePr>
          <p:nvPr/>
        </p:nvGraphicFramePr>
        <p:xfrm>
          <a:off x="1403350" y="2205038"/>
          <a:ext cx="6553200" cy="3217862"/>
        </p:xfrm>
        <a:graphic>
          <a:graphicData uri="http://schemas.openxmlformats.org/drawingml/2006/table">
            <a:tbl>
              <a:tblPr/>
              <a:tblGrid>
                <a:gridCol w="2514600">
                  <a:extLst>
                    <a:ext uri="{9D8B030D-6E8A-4147-A177-3AD203B41FA5}">
                      <a16:colId xmlns:a16="http://schemas.microsoft.com/office/drawing/2014/main" val="20000"/>
                    </a:ext>
                  </a:extLst>
                </a:gridCol>
                <a:gridCol w="1446125">
                  <a:extLst>
                    <a:ext uri="{9D8B030D-6E8A-4147-A177-3AD203B41FA5}">
                      <a16:colId xmlns:a16="http://schemas.microsoft.com/office/drawing/2014/main" val="20001"/>
                    </a:ext>
                  </a:extLst>
                </a:gridCol>
                <a:gridCol w="1296237">
                  <a:extLst>
                    <a:ext uri="{9D8B030D-6E8A-4147-A177-3AD203B41FA5}">
                      <a16:colId xmlns:a16="http://schemas.microsoft.com/office/drawing/2014/main" val="20002"/>
                    </a:ext>
                  </a:extLst>
                </a:gridCol>
                <a:gridCol w="1296237">
                  <a:extLst>
                    <a:ext uri="{9D8B030D-6E8A-4147-A177-3AD203B41FA5}">
                      <a16:colId xmlns:a16="http://schemas.microsoft.com/office/drawing/2014/main" val="20003"/>
                    </a:ext>
                  </a:extLst>
                </a:gridCol>
              </a:tblGrid>
              <a:tr h="503888">
                <a:tc>
                  <a:txBody>
                    <a:bodyPr/>
                    <a:lstStyle/>
                    <a:p>
                      <a:pPr algn="ctr" fontAlgn="b"/>
                      <a:r>
                        <a:rPr lang="tr-TR" sz="1800" b="1" i="0" u="none" strike="noStrike" dirty="0">
                          <a:solidFill>
                            <a:srgbClr val="000000"/>
                          </a:solidFill>
                          <a:effectLst/>
                          <a:latin typeface="Calibri"/>
                        </a:rPr>
                        <a:t> </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tr-TR" sz="1800" b="1" i="0" u="none" strike="noStrike" dirty="0">
                          <a:solidFill>
                            <a:srgbClr val="000000"/>
                          </a:solidFill>
                          <a:effectLst/>
                          <a:latin typeface="Calibri"/>
                        </a:rPr>
                        <a:t>31.12.2014</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tr-TR" sz="1800" b="1" i="0" u="none" strike="noStrike" dirty="0">
                          <a:solidFill>
                            <a:srgbClr val="000000"/>
                          </a:solidFill>
                          <a:effectLst/>
                          <a:latin typeface="Calibri"/>
                        </a:rPr>
                        <a:t>31.12.2015</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tr-TR" sz="1800" b="1" i="0" u="none" strike="noStrike" dirty="0">
                          <a:solidFill>
                            <a:srgbClr val="000000"/>
                          </a:solidFill>
                          <a:effectLst/>
                          <a:latin typeface="Calibri"/>
                        </a:rPr>
                        <a:t>FARK</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38732">
                <a:tc>
                  <a:txBody>
                    <a:bodyPr/>
                    <a:lstStyle/>
                    <a:p>
                      <a:pPr algn="l" fontAlgn="b"/>
                      <a:r>
                        <a:rPr lang="tr-TR" sz="1800" b="1" i="0" u="none" strike="noStrike" dirty="0">
                          <a:solidFill>
                            <a:srgbClr val="000000"/>
                          </a:solidFill>
                          <a:effectLst/>
                          <a:latin typeface="Calibri"/>
                        </a:rPr>
                        <a:t>Araç Sayısı</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r" fontAlgn="b"/>
                      <a:r>
                        <a:rPr lang="tr-TR" sz="1800" b="1" i="0" u="none" strike="noStrike" dirty="0">
                          <a:solidFill>
                            <a:srgbClr val="000000"/>
                          </a:solidFill>
                          <a:effectLst/>
                          <a:latin typeface="Calibri"/>
                        </a:rPr>
                        <a:t>18.828.721</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tr-TR" sz="1800" b="1" i="0" u="none" strike="noStrike" dirty="0">
                          <a:solidFill>
                            <a:srgbClr val="000000"/>
                          </a:solidFill>
                          <a:effectLst/>
                          <a:latin typeface="Calibri"/>
                        </a:rPr>
                        <a:t>19.793.995</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tr-TR" sz="1800" b="1" i="0" u="none" strike="noStrike" dirty="0">
                          <a:solidFill>
                            <a:srgbClr val="000000"/>
                          </a:solidFill>
                          <a:effectLst/>
                          <a:latin typeface="Calibri"/>
                        </a:rPr>
                        <a:t>(+) 965.274</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29341">
                <a:tc>
                  <a:txBody>
                    <a:bodyPr/>
                    <a:lstStyle/>
                    <a:p>
                      <a:pPr algn="l" fontAlgn="b"/>
                      <a:r>
                        <a:rPr lang="tr-TR" sz="1800" b="1" i="0" u="none" strike="noStrike" dirty="0">
                          <a:solidFill>
                            <a:srgbClr val="000000"/>
                          </a:solidFill>
                          <a:effectLst/>
                          <a:latin typeface="Calibri"/>
                        </a:rPr>
                        <a:t>Yürürlükteki Poliçe Sayısı</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r" fontAlgn="b"/>
                      <a:r>
                        <a:rPr lang="tr-TR" sz="1800" b="1" i="0" u="none" strike="noStrike" dirty="0">
                          <a:solidFill>
                            <a:srgbClr val="000000"/>
                          </a:solidFill>
                          <a:effectLst/>
                          <a:latin typeface="Calibri"/>
                        </a:rPr>
                        <a:t>15.091.007</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tr-TR" sz="1800" b="1" i="0" u="none" strike="noStrike" dirty="0">
                          <a:solidFill>
                            <a:srgbClr val="000000"/>
                          </a:solidFill>
                          <a:effectLst/>
                          <a:latin typeface="Calibri"/>
                        </a:rPr>
                        <a:t>15.889.632</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tr-TR" sz="1800" b="1" i="0" u="none" strike="noStrike" dirty="0">
                          <a:solidFill>
                            <a:srgbClr val="000000"/>
                          </a:solidFill>
                          <a:effectLst/>
                          <a:latin typeface="Calibri"/>
                        </a:rPr>
                        <a:t>(+) 798.625</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84356">
                <a:tc>
                  <a:txBody>
                    <a:bodyPr/>
                    <a:lstStyle/>
                    <a:p>
                      <a:pPr algn="l" fontAlgn="b"/>
                      <a:r>
                        <a:rPr lang="tr-TR" sz="1800" b="1" i="0" u="none" strike="noStrike" dirty="0">
                          <a:solidFill>
                            <a:srgbClr val="000000"/>
                          </a:solidFill>
                          <a:effectLst/>
                          <a:latin typeface="Calibri"/>
                        </a:rPr>
                        <a:t>Sigortasız Araç Sayısı</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r" fontAlgn="b"/>
                      <a:r>
                        <a:rPr lang="tr-TR" sz="1800" b="1" i="0" u="none" strike="noStrike" dirty="0">
                          <a:solidFill>
                            <a:srgbClr val="000000"/>
                          </a:solidFill>
                          <a:effectLst/>
                          <a:latin typeface="Calibri"/>
                        </a:rPr>
                        <a:t>3.737.714</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tr-TR" sz="1800" b="1" i="0" u="none" strike="noStrike" dirty="0">
                          <a:solidFill>
                            <a:srgbClr val="000000"/>
                          </a:solidFill>
                          <a:effectLst/>
                          <a:latin typeface="Calibri"/>
                        </a:rPr>
                        <a:t>3.904.363</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tr-TR" sz="1800" b="1" i="0" u="none" strike="noStrike" dirty="0">
                          <a:solidFill>
                            <a:srgbClr val="000000"/>
                          </a:solidFill>
                          <a:effectLst/>
                          <a:latin typeface="Calibri"/>
                        </a:rPr>
                        <a:t>(+) 166.649</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61544">
                <a:tc>
                  <a:txBody>
                    <a:bodyPr/>
                    <a:lstStyle/>
                    <a:p>
                      <a:pPr algn="l" fontAlgn="b"/>
                      <a:r>
                        <a:rPr lang="tr-TR" sz="1800" b="1" i="0" u="none" strike="noStrike" dirty="0">
                          <a:solidFill>
                            <a:srgbClr val="000000"/>
                          </a:solidFill>
                          <a:effectLst/>
                          <a:latin typeface="Calibri"/>
                        </a:rPr>
                        <a:t>Sigortasızlık Oranı</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r" fontAlgn="b"/>
                      <a:r>
                        <a:rPr lang="tr-TR" sz="1800" b="1" i="0" u="none" strike="noStrike">
                          <a:solidFill>
                            <a:srgbClr val="000000"/>
                          </a:solidFill>
                          <a:effectLst/>
                          <a:latin typeface="Calibri"/>
                        </a:rPr>
                        <a:t>19,85%</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tr-TR" sz="1800" b="1" i="0" u="none" strike="noStrike" dirty="0">
                          <a:solidFill>
                            <a:srgbClr val="000000"/>
                          </a:solidFill>
                          <a:effectLst/>
                          <a:latin typeface="Calibri"/>
                        </a:rPr>
                        <a:t>19.72%</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tr-TR" sz="1800" b="1" i="0" u="none" strike="noStrike" dirty="0">
                          <a:solidFill>
                            <a:srgbClr val="000000"/>
                          </a:solidFill>
                          <a:effectLst/>
                          <a:latin typeface="Calibri"/>
                        </a:rPr>
                        <a:t>(-)    0,13%</a:t>
                      </a:r>
                    </a:p>
                  </a:txBody>
                  <a:tcPr marL="9526" marR="9526"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7618"/>
                                        </p:tgtEl>
                                        <p:attrNameLst>
                                          <p:attrName>style.visibility</p:attrName>
                                        </p:attrNameLst>
                                      </p:cBhvr>
                                      <p:to>
                                        <p:strVal val="visible"/>
                                      </p:to>
                                    </p:set>
                                    <p:anim calcmode="lin" valueType="num">
                                      <p:cBhvr additive="base">
                                        <p:cTn id="7" dur="500" fill="hold"/>
                                        <p:tgtEl>
                                          <p:spTgt spid="367618"/>
                                        </p:tgtEl>
                                        <p:attrNameLst>
                                          <p:attrName>ppt_x</p:attrName>
                                        </p:attrNameLst>
                                      </p:cBhvr>
                                      <p:tavLst>
                                        <p:tav tm="0">
                                          <p:val>
                                            <p:strVal val="1+#ppt_w/2"/>
                                          </p:val>
                                        </p:tav>
                                        <p:tav tm="100000">
                                          <p:val>
                                            <p:strVal val="#ppt_x"/>
                                          </p:val>
                                        </p:tav>
                                      </p:tavLst>
                                    </p:anim>
                                    <p:anim calcmode="lin" valueType="num">
                                      <p:cBhvr additive="base">
                                        <p:cTn id="8" dur="500" fill="hold"/>
                                        <p:tgtEl>
                                          <p:spTgt spid="3676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1041400" y="581025"/>
            <a:ext cx="7543800" cy="1077913"/>
          </a:xfrm>
          <a:prstGeom prst="rect">
            <a:avLst/>
          </a:prstGeom>
          <a:solidFill>
            <a:schemeClr val="bg1"/>
          </a:solid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a:solidFill>
                  <a:srgbClr val="EA6868"/>
                </a:solidFill>
                <a:effectLst>
                  <a:outerShdw blurRad="38100" dist="38100" dir="2700000" algn="tl">
                    <a:srgbClr val="C0C0C0"/>
                  </a:outerShdw>
                </a:effectLst>
              </a:rPr>
              <a:t>Türkiye Genelinde Sigortalı Araç Sayısı ve Sigortasızlık Oranı </a:t>
            </a:r>
            <a:r>
              <a:rPr lang="tr-TR" sz="3200" b="0" dirty="0" smtClean="0">
                <a:solidFill>
                  <a:srgbClr val="EA6868"/>
                </a:solidFill>
                <a:effectLst>
                  <a:outerShdw blurRad="38100" dist="38100" dir="2700000" algn="tl">
                    <a:srgbClr val="C0C0C0"/>
                  </a:outerShdw>
                </a:effectLst>
              </a:rPr>
              <a:t>25.02.2016</a:t>
            </a:r>
            <a:endParaRPr lang="en-US" sz="3200" b="0" dirty="0" smtClean="0">
              <a:solidFill>
                <a:srgbClr val="EA6868"/>
              </a:solidFill>
              <a:effectLst>
                <a:outerShdw blurRad="38100" dist="38100" dir="2700000" algn="tl">
                  <a:srgbClr val="C0C0C0"/>
                </a:outerShdw>
              </a:effectLst>
            </a:endParaRPr>
          </a:p>
        </p:txBody>
      </p:sp>
      <p:graphicFrame>
        <p:nvGraphicFramePr>
          <p:cNvPr id="5" name="Tablo 4"/>
          <p:cNvGraphicFramePr>
            <a:graphicFrameLocks noGrp="1"/>
          </p:cNvGraphicFramePr>
          <p:nvPr/>
        </p:nvGraphicFramePr>
        <p:xfrm>
          <a:off x="1403350" y="2205038"/>
          <a:ext cx="6553200" cy="3213100"/>
        </p:xfrm>
        <a:graphic>
          <a:graphicData uri="http://schemas.openxmlformats.org/drawingml/2006/table">
            <a:tbl>
              <a:tblPr/>
              <a:tblGrid>
                <a:gridCol w="2520462">
                  <a:extLst>
                    <a:ext uri="{9D8B030D-6E8A-4147-A177-3AD203B41FA5}">
                      <a16:colId xmlns:a16="http://schemas.microsoft.com/office/drawing/2014/main" val="20000"/>
                    </a:ext>
                  </a:extLst>
                </a:gridCol>
                <a:gridCol w="1440264">
                  <a:extLst>
                    <a:ext uri="{9D8B030D-6E8A-4147-A177-3AD203B41FA5}">
                      <a16:colId xmlns:a16="http://schemas.microsoft.com/office/drawing/2014/main" val="20001"/>
                    </a:ext>
                  </a:extLst>
                </a:gridCol>
                <a:gridCol w="1296237">
                  <a:extLst>
                    <a:ext uri="{9D8B030D-6E8A-4147-A177-3AD203B41FA5}">
                      <a16:colId xmlns:a16="http://schemas.microsoft.com/office/drawing/2014/main" val="20002"/>
                    </a:ext>
                  </a:extLst>
                </a:gridCol>
                <a:gridCol w="1296237">
                  <a:extLst>
                    <a:ext uri="{9D8B030D-6E8A-4147-A177-3AD203B41FA5}">
                      <a16:colId xmlns:a16="http://schemas.microsoft.com/office/drawing/2014/main" val="20003"/>
                    </a:ext>
                  </a:extLst>
                </a:gridCol>
              </a:tblGrid>
              <a:tr h="503958">
                <a:tc>
                  <a:txBody>
                    <a:bodyPr/>
                    <a:lstStyle/>
                    <a:p>
                      <a:pPr marL="0" algn="ctr" defTabSz="914400" rtl="0" eaLnBrk="1" fontAlgn="b" latinLnBrk="0" hangingPunct="1"/>
                      <a:r>
                        <a:rPr lang="tr-TR" sz="1800" b="1" i="0" u="none" strike="noStrike" kern="1200" dirty="0">
                          <a:solidFill>
                            <a:srgbClr val="000000"/>
                          </a:solidFill>
                          <a:effectLst/>
                          <a:latin typeface="Calibri"/>
                          <a:ea typeface="+mn-ea"/>
                          <a:cs typeface="+mn-cs"/>
                        </a:rPr>
                        <a:t> </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tr-TR" sz="1800" b="1" i="0" u="none" strike="noStrike" kern="1200" dirty="0">
                          <a:solidFill>
                            <a:srgbClr val="000000"/>
                          </a:solidFill>
                          <a:effectLst/>
                          <a:latin typeface="Calibri"/>
                          <a:ea typeface="+mn-ea"/>
                          <a:cs typeface="+mn-cs"/>
                        </a:rPr>
                        <a:t>31.12.2015</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tr-TR" sz="1800" b="1" i="0" u="none" strike="noStrike" kern="1200" dirty="0">
                          <a:solidFill>
                            <a:srgbClr val="000000"/>
                          </a:solidFill>
                          <a:effectLst/>
                          <a:latin typeface="Calibri"/>
                          <a:ea typeface="+mn-ea"/>
                          <a:cs typeface="+mn-cs"/>
                        </a:rPr>
                        <a:t>25.02.2016</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tr-TR" sz="1800" b="1" i="0" u="none" strike="noStrike" kern="1200" dirty="0">
                          <a:solidFill>
                            <a:srgbClr val="000000"/>
                          </a:solidFill>
                          <a:effectLst/>
                          <a:latin typeface="Calibri"/>
                          <a:ea typeface="+mn-ea"/>
                          <a:cs typeface="+mn-cs"/>
                        </a:rPr>
                        <a:t>FARK</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57911">
                <a:tc>
                  <a:txBody>
                    <a:bodyPr/>
                    <a:lstStyle/>
                    <a:p>
                      <a:pPr marL="0" algn="l" defTabSz="914400" rtl="0" eaLnBrk="1" fontAlgn="b" latinLnBrk="0" hangingPunct="1"/>
                      <a:r>
                        <a:rPr lang="tr-TR" sz="1800" b="1" i="0" u="none" strike="noStrike" kern="1200" dirty="0">
                          <a:solidFill>
                            <a:srgbClr val="000000"/>
                          </a:solidFill>
                          <a:effectLst/>
                          <a:latin typeface="Calibri"/>
                          <a:ea typeface="+mn-ea"/>
                          <a:cs typeface="+mn-cs"/>
                        </a:rPr>
                        <a:t>Araç Sayısı</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19.793.995</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19.994.472</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 200.477</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57911">
                <a:tc>
                  <a:txBody>
                    <a:bodyPr/>
                    <a:lstStyle/>
                    <a:p>
                      <a:pPr marL="0" algn="l" defTabSz="914400" rtl="0" eaLnBrk="1" fontAlgn="b" latinLnBrk="0" hangingPunct="1"/>
                      <a:r>
                        <a:rPr lang="tr-TR" sz="1800" b="1" i="0" u="none" strike="noStrike" kern="1200" dirty="0">
                          <a:solidFill>
                            <a:srgbClr val="000000"/>
                          </a:solidFill>
                          <a:effectLst/>
                          <a:latin typeface="Calibri"/>
                          <a:ea typeface="+mn-ea"/>
                          <a:cs typeface="+mn-cs"/>
                        </a:rPr>
                        <a:t>Yürürlükteki Poliçe Sayısı</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15.889.632</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15.759.276</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 130.356</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90292">
                <a:tc>
                  <a:txBody>
                    <a:bodyPr/>
                    <a:lstStyle/>
                    <a:p>
                      <a:pPr marL="0" algn="l" defTabSz="914400" rtl="0" eaLnBrk="1" fontAlgn="b" latinLnBrk="0" hangingPunct="1"/>
                      <a:r>
                        <a:rPr lang="tr-TR" sz="1800" b="1" i="0" u="none" strike="noStrike" kern="1200" dirty="0">
                          <a:solidFill>
                            <a:srgbClr val="000000"/>
                          </a:solidFill>
                          <a:effectLst/>
                          <a:latin typeface="Calibri"/>
                          <a:ea typeface="+mn-ea"/>
                          <a:cs typeface="+mn-cs"/>
                        </a:rPr>
                        <a:t>Sigortasız Araç Sayısı</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3.904.363</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4.235.196</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 330.883</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03028">
                <a:tc>
                  <a:txBody>
                    <a:bodyPr/>
                    <a:lstStyle/>
                    <a:p>
                      <a:pPr marL="0" algn="l" defTabSz="914400" rtl="0" eaLnBrk="1" fontAlgn="b" latinLnBrk="0" hangingPunct="1"/>
                      <a:r>
                        <a:rPr lang="tr-TR" sz="1800" b="1" i="0" u="none" strike="noStrike" kern="1200" dirty="0">
                          <a:solidFill>
                            <a:srgbClr val="000000"/>
                          </a:solidFill>
                          <a:effectLst/>
                          <a:latin typeface="Calibri"/>
                          <a:ea typeface="+mn-ea"/>
                          <a:cs typeface="+mn-cs"/>
                        </a:rPr>
                        <a:t>Sigortasızlık Oranı</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19.72%</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21.18%</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tr-TR" sz="1800" b="1" i="0" u="none" strike="noStrike" kern="1200" dirty="0">
                          <a:solidFill>
                            <a:srgbClr val="000000"/>
                          </a:solidFill>
                          <a:effectLst/>
                          <a:latin typeface="Calibri"/>
                          <a:ea typeface="+mn-ea"/>
                          <a:cs typeface="+mn-cs"/>
                        </a:rPr>
                        <a:t>(+)   1,46%</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7618"/>
                                        </p:tgtEl>
                                        <p:attrNameLst>
                                          <p:attrName>style.visibility</p:attrName>
                                        </p:attrNameLst>
                                      </p:cBhvr>
                                      <p:to>
                                        <p:strVal val="visible"/>
                                      </p:to>
                                    </p:set>
                                    <p:anim calcmode="lin" valueType="num">
                                      <p:cBhvr additive="base">
                                        <p:cTn id="7" dur="500" fill="hold"/>
                                        <p:tgtEl>
                                          <p:spTgt spid="367618"/>
                                        </p:tgtEl>
                                        <p:attrNameLst>
                                          <p:attrName>ppt_x</p:attrName>
                                        </p:attrNameLst>
                                      </p:cBhvr>
                                      <p:tavLst>
                                        <p:tav tm="0">
                                          <p:val>
                                            <p:strVal val="1+#ppt_w/2"/>
                                          </p:val>
                                        </p:tav>
                                        <p:tav tm="100000">
                                          <p:val>
                                            <p:strVal val="#ppt_x"/>
                                          </p:val>
                                        </p:tav>
                                      </p:tavLst>
                                    </p:anim>
                                    <p:anim calcmode="lin" valueType="num">
                                      <p:cBhvr additive="base">
                                        <p:cTn id="8" dur="500" fill="hold"/>
                                        <p:tgtEl>
                                          <p:spTgt spid="3676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041400" y="581025"/>
            <a:ext cx="7543800" cy="1077913"/>
          </a:xfrm>
          <a:prstGeom prst="rect">
            <a:avLst/>
          </a:prstGeom>
          <a:solidFill>
            <a:schemeClr val="bg1"/>
          </a:solid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a:solidFill>
                  <a:srgbClr val="EA6868"/>
                </a:solidFill>
                <a:effectLst>
                  <a:outerShdw blurRad="38100" dist="38100" dir="2700000" algn="tl">
                    <a:srgbClr val="C0C0C0"/>
                  </a:outerShdw>
                </a:effectLst>
              </a:rPr>
              <a:t>Türkiye Genelinde Sigortalı Araç Sayısı ve Sigortasızlık Oranı </a:t>
            </a:r>
            <a:r>
              <a:rPr lang="tr-TR" sz="3200" b="0" dirty="0" smtClean="0">
                <a:solidFill>
                  <a:srgbClr val="EA6868"/>
                </a:solidFill>
                <a:effectLst>
                  <a:outerShdw blurRad="38100" dist="38100" dir="2700000" algn="tl">
                    <a:srgbClr val="C0C0C0"/>
                  </a:outerShdw>
                </a:effectLst>
              </a:rPr>
              <a:t>25.02.2016</a:t>
            </a:r>
            <a:endParaRPr lang="en-US" sz="3200" b="0" dirty="0" smtClean="0">
              <a:solidFill>
                <a:srgbClr val="EA6868"/>
              </a:solidFill>
              <a:effectLst>
                <a:outerShdw blurRad="38100" dist="38100" dir="2700000" algn="tl">
                  <a:srgbClr val="C0C0C0"/>
                </a:outerShdw>
              </a:effectLst>
            </a:endParaRPr>
          </a:p>
        </p:txBody>
      </p:sp>
      <p:graphicFrame>
        <p:nvGraphicFramePr>
          <p:cNvPr id="2" name="Tablo 1"/>
          <p:cNvGraphicFramePr>
            <a:graphicFrameLocks noGrp="1"/>
          </p:cNvGraphicFramePr>
          <p:nvPr/>
        </p:nvGraphicFramePr>
        <p:xfrm>
          <a:off x="1331913" y="1844675"/>
          <a:ext cx="6408737" cy="4473575"/>
        </p:xfrm>
        <a:graphic>
          <a:graphicData uri="http://schemas.openxmlformats.org/drawingml/2006/table">
            <a:tbl>
              <a:tblPr/>
              <a:tblGrid>
                <a:gridCol w="1368489">
                  <a:extLst>
                    <a:ext uri="{9D8B030D-6E8A-4147-A177-3AD203B41FA5}">
                      <a16:colId xmlns:a16="http://schemas.microsoft.com/office/drawing/2014/main" val="20000"/>
                    </a:ext>
                  </a:extLst>
                </a:gridCol>
                <a:gridCol w="1368489">
                  <a:extLst>
                    <a:ext uri="{9D8B030D-6E8A-4147-A177-3AD203B41FA5}">
                      <a16:colId xmlns:a16="http://schemas.microsoft.com/office/drawing/2014/main" val="20001"/>
                    </a:ext>
                  </a:extLst>
                </a:gridCol>
                <a:gridCol w="1201793">
                  <a:extLst>
                    <a:ext uri="{9D8B030D-6E8A-4147-A177-3AD203B41FA5}">
                      <a16:colId xmlns:a16="http://schemas.microsoft.com/office/drawing/2014/main" val="20002"/>
                    </a:ext>
                  </a:extLst>
                </a:gridCol>
                <a:gridCol w="1306574">
                  <a:extLst>
                    <a:ext uri="{9D8B030D-6E8A-4147-A177-3AD203B41FA5}">
                      <a16:colId xmlns:a16="http://schemas.microsoft.com/office/drawing/2014/main" val="20003"/>
                    </a:ext>
                  </a:extLst>
                </a:gridCol>
                <a:gridCol w="1163393">
                  <a:extLst>
                    <a:ext uri="{9D8B030D-6E8A-4147-A177-3AD203B41FA5}">
                      <a16:colId xmlns:a16="http://schemas.microsoft.com/office/drawing/2014/main" val="20004"/>
                    </a:ext>
                  </a:extLst>
                </a:gridCol>
              </a:tblGrid>
              <a:tr h="530225">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dirty="0" smtClean="0">
                          <a:ln>
                            <a:noFill/>
                          </a:ln>
                          <a:solidFill>
                            <a:schemeClr val="tx1"/>
                          </a:solidFill>
                          <a:effectLst/>
                          <a:latin typeface="Tahoma" pitchFamily="34" charset="0"/>
                          <a:cs typeface="Tahoma" pitchFamily="34" charset="0"/>
                        </a:rPr>
                        <a:t>Araç Cinsi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dirty="0" smtClean="0">
                          <a:ln>
                            <a:noFill/>
                          </a:ln>
                          <a:solidFill>
                            <a:schemeClr val="tx1"/>
                          </a:solidFill>
                          <a:effectLst/>
                          <a:latin typeface="Tahoma" pitchFamily="34" charset="0"/>
                          <a:cs typeface="Tahoma" pitchFamily="34" charset="0"/>
                        </a:rPr>
                        <a:t>Yürürlükteki Poliçe Sayısı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dirty="0" smtClean="0">
                          <a:ln>
                            <a:noFill/>
                          </a:ln>
                          <a:solidFill>
                            <a:schemeClr val="tx1"/>
                          </a:solidFill>
                          <a:effectLst/>
                          <a:latin typeface="Tahoma" pitchFamily="34" charset="0"/>
                          <a:cs typeface="Tahoma" pitchFamily="34" charset="0"/>
                        </a:rPr>
                        <a:t>Araç Sayısı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dirty="0" smtClean="0">
                          <a:ln>
                            <a:noFill/>
                          </a:ln>
                          <a:solidFill>
                            <a:schemeClr val="tx1"/>
                          </a:solidFill>
                          <a:effectLst/>
                          <a:latin typeface="Tahoma" pitchFamily="34" charset="0"/>
                          <a:cs typeface="Tahoma" pitchFamily="34" charset="0"/>
                        </a:rPr>
                        <a:t>Sigortasız Araç Sayısı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dirty="0" smtClean="0">
                          <a:ln>
                            <a:noFill/>
                          </a:ln>
                          <a:solidFill>
                            <a:schemeClr val="tx1"/>
                          </a:solidFill>
                          <a:effectLst/>
                          <a:latin typeface="Tahoma" pitchFamily="34" charset="0"/>
                          <a:cs typeface="Tahoma" pitchFamily="34" charset="0"/>
                        </a:rPr>
                        <a:t>Sigortasızlık Oranı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438150">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Otomobil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9.631.683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10.589.337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957.654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9,04%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150">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Minibüs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361.992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449.213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87.221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19,42%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150">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Otobüs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163.579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217.056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53.477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24,64%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8150">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Kamyonet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chemeClr val="tx1"/>
                          </a:solidFill>
                          <a:effectLst/>
                          <a:latin typeface="Tahoma" pitchFamily="34" charset="0"/>
                          <a:cs typeface="Tahoma" pitchFamily="34" charset="0"/>
                        </a:rPr>
                        <a:t>2.829.220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3.255.299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426.079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13,09%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8150">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Kamyon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382.925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804.319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168.830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20,99%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8150">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Traktör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1.005.547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1.695.152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689.605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40,68%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8150">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Motosiklet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1.100.383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2.938.364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1.837.981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62,55%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8150">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dirty="0" smtClean="0">
                          <a:ln>
                            <a:noFill/>
                          </a:ln>
                          <a:solidFill>
                            <a:schemeClr val="tx1"/>
                          </a:solidFill>
                          <a:effectLst/>
                          <a:latin typeface="Tahoma" pitchFamily="34" charset="0"/>
                          <a:cs typeface="Tahoma" pitchFamily="34" charset="0"/>
                        </a:rPr>
                        <a:t>Diğer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283.947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45.732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14.349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0" i="0" u="none" strike="noStrike" cap="none" normalizeH="0" baseline="0" smtClean="0">
                          <a:ln>
                            <a:noFill/>
                          </a:ln>
                          <a:solidFill>
                            <a:schemeClr val="tx1"/>
                          </a:solidFill>
                          <a:effectLst/>
                          <a:latin typeface="Tahoma" pitchFamily="34" charset="0"/>
                          <a:cs typeface="Tahoma" pitchFamily="34" charset="0"/>
                        </a:rPr>
                        <a:t>31,38%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8150">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TOPLAM</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15.759.276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19.994.472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1" i="0" u="none" strike="noStrike" cap="none" normalizeH="0" baseline="0" smtClean="0">
                          <a:ln>
                            <a:noFill/>
                          </a:ln>
                          <a:solidFill>
                            <a:schemeClr val="tx1"/>
                          </a:solidFill>
                          <a:effectLst/>
                          <a:latin typeface="Tahoma" pitchFamily="34" charset="0"/>
                          <a:cs typeface="Tahoma" pitchFamily="34" charset="0"/>
                        </a:rPr>
                        <a:t>4.235.196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ahoma" pitchFamily="34" charset="0"/>
                          <a:cs typeface="Tahoma" pitchFamily="34" charset="0"/>
                        </a:rPr>
                        <a:t>21,18%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9"/>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1143000" y="1331913"/>
            <a:ext cx="75438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t>Yıllara göre yapılan Bedeni Başvurular ve Ödemeler</a:t>
            </a:r>
          </a:p>
        </p:txBody>
      </p:sp>
      <p:sp>
        <p:nvSpPr>
          <p:cNvPr id="354307" name="Text Box 3"/>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(Bedeni)</a:t>
            </a:r>
            <a:endParaRPr lang="en-US" b="0" dirty="0">
              <a:solidFill>
                <a:srgbClr val="EA6868"/>
              </a:solidFill>
              <a:effectLst>
                <a:outerShdw blurRad="38100" dist="38100" dir="2700000" algn="tl">
                  <a:srgbClr val="C0C0C0"/>
                </a:outerShdw>
              </a:effectLst>
            </a:endParaRPr>
          </a:p>
        </p:txBody>
      </p:sp>
      <p:graphicFrame>
        <p:nvGraphicFramePr>
          <p:cNvPr id="2" name="Tablo 1"/>
          <p:cNvGraphicFramePr>
            <a:graphicFrameLocks noGrp="1"/>
          </p:cNvGraphicFramePr>
          <p:nvPr/>
        </p:nvGraphicFramePr>
        <p:xfrm>
          <a:off x="1258888" y="1892300"/>
          <a:ext cx="6840537" cy="4032250"/>
        </p:xfrm>
        <a:graphic>
          <a:graphicData uri="http://schemas.openxmlformats.org/drawingml/2006/table">
            <a:tbl>
              <a:tblPr/>
              <a:tblGrid>
                <a:gridCol w="1205453">
                  <a:extLst>
                    <a:ext uri="{9D8B030D-6E8A-4147-A177-3AD203B41FA5}">
                      <a16:colId xmlns:a16="http://schemas.microsoft.com/office/drawing/2014/main" val="20000"/>
                    </a:ext>
                  </a:extLst>
                </a:gridCol>
                <a:gridCol w="1026725">
                  <a:extLst>
                    <a:ext uri="{9D8B030D-6E8A-4147-A177-3AD203B41FA5}">
                      <a16:colId xmlns:a16="http://schemas.microsoft.com/office/drawing/2014/main" val="20001"/>
                    </a:ext>
                  </a:extLst>
                </a:gridCol>
                <a:gridCol w="720056">
                  <a:extLst>
                    <a:ext uri="{9D8B030D-6E8A-4147-A177-3AD203B41FA5}">
                      <a16:colId xmlns:a16="http://schemas.microsoft.com/office/drawing/2014/main" val="20002"/>
                    </a:ext>
                  </a:extLst>
                </a:gridCol>
                <a:gridCol w="792062">
                  <a:extLst>
                    <a:ext uri="{9D8B030D-6E8A-4147-A177-3AD203B41FA5}">
                      <a16:colId xmlns:a16="http://schemas.microsoft.com/office/drawing/2014/main" val="20003"/>
                    </a:ext>
                  </a:extLst>
                </a:gridCol>
                <a:gridCol w="720056">
                  <a:extLst>
                    <a:ext uri="{9D8B030D-6E8A-4147-A177-3AD203B41FA5}">
                      <a16:colId xmlns:a16="http://schemas.microsoft.com/office/drawing/2014/main" val="20004"/>
                    </a:ext>
                  </a:extLst>
                </a:gridCol>
                <a:gridCol w="1512118">
                  <a:extLst>
                    <a:ext uri="{9D8B030D-6E8A-4147-A177-3AD203B41FA5}">
                      <a16:colId xmlns:a16="http://schemas.microsoft.com/office/drawing/2014/main" val="20005"/>
                    </a:ext>
                  </a:extLst>
                </a:gridCol>
                <a:gridCol w="864067">
                  <a:extLst>
                    <a:ext uri="{9D8B030D-6E8A-4147-A177-3AD203B41FA5}">
                      <a16:colId xmlns:a16="http://schemas.microsoft.com/office/drawing/2014/main" val="20006"/>
                    </a:ext>
                  </a:extLst>
                </a:gridCol>
              </a:tblGrid>
              <a:tr h="418939">
                <a:tc>
                  <a:txBody>
                    <a:bodyPr/>
                    <a:lstStyle/>
                    <a:p>
                      <a:pPr algn="ctr" fontAlgn="ctr"/>
                      <a:r>
                        <a:rPr lang="tr-TR" sz="1200" b="1" i="0" u="none" strike="noStrike" dirty="0">
                          <a:effectLst/>
                          <a:latin typeface="Arial Tur"/>
                        </a:rPr>
                        <a:t>YILLAR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200" b="1" i="0" u="none" strike="noStrike" dirty="0">
                          <a:effectLst/>
                          <a:latin typeface="Arial Tur"/>
                        </a:rPr>
                        <a:t>BAŞVURU</a:t>
                      </a:r>
                      <a:br>
                        <a:rPr lang="tr-TR" sz="1200" b="1" i="0" u="none" strike="noStrike" dirty="0">
                          <a:effectLst/>
                          <a:latin typeface="Arial Tur"/>
                        </a:rPr>
                      </a:br>
                      <a:r>
                        <a:rPr lang="tr-TR" sz="1200" b="1" i="0" u="none" strike="noStrike" dirty="0">
                          <a:effectLst/>
                          <a:latin typeface="Arial Tur"/>
                        </a:rPr>
                        <a:t>SAYISI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200" b="1" i="0" u="none" strike="noStrike" dirty="0">
                          <a:effectLst/>
                          <a:latin typeface="Arial Tur"/>
                        </a:rPr>
                        <a:t>ARTIŞ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200" b="1" i="0" u="none" strike="noStrike" dirty="0">
                          <a:effectLst/>
                          <a:latin typeface="Arial Tur"/>
                        </a:rPr>
                        <a:t>ÖDEME</a:t>
                      </a:r>
                      <a:br>
                        <a:rPr lang="tr-TR" sz="1200" b="1" i="0" u="none" strike="noStrike" dirty="0">
                          <a:effectLst/>
                          <a:latin typeface="Arial Tur"/>
                        </a:rPr>
                      </a:br>
                      <a:r>
                        <a:rPr lang="tr-TR" sz="1200" b="1" i="0" u="none" strike="noStrike" dirty="0">
                          <a:effectLst/>
                          <a:latin typeface="Arial Tur"/>
                        </a:rPr>
                        <a:t>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200" b="1" i="0" u="none" strike="noStrike" dirty="0">
                          <a:effectLst/>
                          <a:latin typeface="Arial Tur"/>
                        </a:rPr>
                        <a:t>ARTIŞ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200" b="1" i="0" u="none" strike="noStrike" dirty="0">
                          <a:effectLst/>
                          <a:latin typeface="Arial Tur"/>
                        </a:rPr>
                        <a:t>ÖDENEN</a:t>
                      </a:r>
                      <a:br>
                        <a:rPr lang="tr-TR" sz="1200" b="1" i="0" u="none" strike="noStrike" dirty="0">
                          <a:effectLst/>
                          <a:latin typeface="Arial Tur"/>
                        </a:rPr>
                      </a:br>
                      <a:r>
                        <a:rPr lang="tr-TR" sz="1200" b="1" i="0" u="none" strike="noStrike" dirty="0">
                          <a:effectLst/>
                          <a:latin typeface="Arial Tur"/>
                        </a:rPr>
                        <a:t>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200" b="1" i="0" u="none" strike="noStrike" dirty="0">
                          <a:effectLst/>
                          <a:latin typeface="Arial Tur"/>
                        </a:rPr>
                        <a:t>ARTIŞ</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9467">
                <a:tc>
                  <a:txBody>
                    <a:bodyPr/>
                    <a:lstStyle/>
                    <a:p>
                      <a:pPr algn="ctr" fontAlgn="ctr"/>
                      <a:r>
                        <a:rPr lang="tr-TR" sz="1200" b="1" i="0" u="none" strike="noStrike">
                          <a:effectLst/>
                          <a:latin typeface="Arial Tur"/>
                        </a:rPr>
                        <a:t>1997-2000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dirty="0">
                          <a:effectLst/>
                          <a:latin typeface="Arial Tur"/>
                        </a:rPr>
                        <a:t>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105.244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9467">
                <a:tc>
                  <a:txBody>
                    <a:bodyPr/>
                    <a:lstStyle/>
                    <a:p>
                      <a:pPr algn="ctr" fontAlgn="ctr"/>
                      <a:r>
                        <a:rPr lang="tr-TR" sz="1200" b="1" i="0" u="none" strike="noStrike">
                          <a:effectLst/>
                          <a:latin typeface="Arial Tur"/>
                        </a:rPr>
                        <a:t>2001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140.632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9467">
                <a:tc>
                  <a:txBody>
                    <a:bodyPr/>
                    <a:lstStyle/>
                    <a:p>
                      <a:pPr algn="ctr" fontAlgn="ctr"/>
                      <a:r>
                        <a:rPr lang="tr-TR" sz="1200" b="1" i="0" u="none" strike="noStrike">
                          <a:effectLst/>
                          <a:latin typeface="Arial Tur"/>
                        </a:rPr>
                        <a:t>2002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effectLst/>
                          <a:latin typeface="Arial Tur"/>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398.394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9467">
                <a:tc>
                  <a:txBody>
                    <a:bodyPr/>
                    <a:lstStyle/>
                    <a:p>
                      <a:pPr algn="ctr" fontAlgn="ctr"/>
                      <a:r>
                        <a:rPr lang="tr-TR" sz="1200" b="1" i="0" u="none" strike="noStrike">
                          <a:effectLst/>
                          <a:latin typeface="Arial Tur"/>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752.199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9467">
                <a:tc>
                  <a:txBody>
                    <a:bodyPr/>
                    <a:lstStyle/>
                    <a:p>
                      <a:pPr algn="ctr" fontAlgn="ctr"/>
                      <a:r>
                        <a:rPr lang="tr-TR" sz="1200" b="1" i="0" u="none" strike="noStrike">
                          <a:effectLst/>
                          <a:latin typeface="Arial Tur"/>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1.126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2.629.722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9467">
                <a:tc>
                  <a:txBody>
                    <a:bodyPr/>
                    <a:lstStyle/>
                    <a:p>
                      <a:pPr algn="ctr" fontAlgn="ctr"/>
                      <a:r>
                        <a:rPr lang="tr-TR" sz="1200" b="1" i="0" u="none" strike="noStrike">
                          <a:effectLst/>
                          <a:latin typeface="Arial Tur"/>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1.693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8.897.207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9467">
                <a:tc>
                  <a:txBody>
                    <a:bodyPr/>
                    <a:lstStyle/>
                    <a:p>
                      <a:pPr algn="ctr" fontAlgn="ctr"/>
                      <a:r>
                        <a:rPr lang="tr-TR" sz="1200" b="1" i="0" u="none" strike="noStrike">
                          <a:effectLst/>
                          <a:latin typeface="Arial Tur"/>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2.592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12.116.507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9467">
                <a:tc>
                  <a:txBody>
                    <a:bodyPr/>
                    <a:lstStyle/>
                    <a:p>
                      <a:pPr algn="ctr" fontAlgn="ctr"/>
                      <a:r>
                        <a:rPr lang="tr-TR" sz="1200" b="1" i="0" u="none" strike="noStrike">
                          <a:effectLst/>
                          <a:latin typeface="Arial Tur"/>
                        </a:rPr>
                        <a:t>2007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5.629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2.644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15.464.845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9467">
                <a:tc>
                  <a:txBody>
                    <a:bodyPr/>
                    <a:lstStyle/>
                    <a:p>
                      <a:pPr algn="ctr" fontAlgn="ctr"/>
                      <a:r>
                        <a:rPr lang="tr-TR" sz="1200" b="1" i="0" u="none" strike="noStrike">
                          <a:effectLst/>
                          <a:latin typeface="Arial Tur"/>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7.115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4.690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22.990.780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9467">
                <a:tc>
                  <a:txBody>
                    <a:bodyPr/>
                    <a:lstStyle/>
                    <a:p>
                      <a:pPr algn="ctr" fontAlgn="ctr"/>
                      <a:r>
                        <a:rPr lang="tr-TR" sz="1200" b="1" i="0" u="none" strike="noStrike">
                          <a:effectLst/>
                          <a:latin typeface="Arial Tur"/>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10.484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7.844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35.043.891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9467">
                <a:tc>
                  <a:txBody>
                    <a:bodyPr/>
                    <a:lstStyle/>
                    <a:p>
                      <a:pPr algn="ctr" fontAlgn="ctr"/>
                      <a:r>
                        <a:rPr lang="tr-TR" sz="1200" b="1" i="0" u="none" strike="noStrike">
                          <a:effectLst/>
                          <a:latin typeface="Arial Tur"/>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22.076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17.527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43.852.008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9467">
                <a:tc>
                  <a:txBody>
                    <a:bodyPr/>
                    <a:lstStyle/>
                    <a:p>
                      <a:pPr algn="ctr" fontAlgn="ctr"/>
                      <a:r>
                        <a:rPr lang="tr-TR" sz="1200" b="1" i="0" u="none" strike="noStrike">
                          <a:effectLst/>
                          <a:latin typeface="Arial Tur"/>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11.463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8.361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40.370.960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9467">
                <a:tc>
                  <a:txBody>
                    <a:bodyPr/>
                    <a:lstStyle/>
                    <a:p>
                      <a:pPr algn="ctr" fontAlgn="ctr"/>
                      <a:r>
                        <a:rPr lang="tr-TR" sz="1200" b="1" i="0" u="none" strike="noStrike">
                          <a:effectLst/>
                          <a:latin typeface="Arial Tur"/>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3.194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46.514.774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9467">
                <a:tc>
                  <a:txBody>
                    <a:bodyPr/>
                    <a:lstStyle/>
                    <a:p>
                      <a:pPr algn="ctr" fontAlgn="ctr"/>
                      <a:r>
                        <a:rPr lang="tr-TR" sz="1200" b="1" i="0" u="none" strike="noStrike">
                          <a:effectLst/>
                          <a:latin typeface="Arial Tur"/>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3.526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56.718.998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9467">
                <a:tc>
                  <a:txBody>
                    <a:bodyPr/>
                    <a:lstStyle/>
                    <a:p>
                      <a:pPr algn="ctr" fontAlgn="ctr"/>
                      <a:r>
                        <a:rPr lang="tr-TR" sz="1200" b="1" i="0" u="none" strike="noStrike">
                          <a:effectLst/>
                          <a:latin typeface="Arial Tur"/>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3.701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73.265.042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5651">
                <a:tc>
                  <a:txBody>
                    <a:bodyPr/>
                    <a:lstStyle/>
                    <a:p>
                      <a:pPr algn="ctr" fontAlgn="ctr"/>
                      <a:r>
                        <a:rPr lang="tr-TR" sz="1200" b="1" i="0" u="none" strike="noStrike" dirty="0" smtClean="0">
                          <a:effectLst/>
                          <a:latin typeface="Arial Tur"/>
                        </a:rPr>
                        <a:t>2015</a:t>
                      </a:r>
                      <a:endParaRPr lang="tr-TR" sz="1200" b="1" i="0" u="none" strike="noStrike" dirty="0">
                        <a:effectLst/>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r" fontAlgn="ctr"/>
                      <a:r>
                        <a:rPr lang="tr-TR" sz="1200" b="0" i="0" u="none" strike="noStrike">
                          <a:effectLst/>
                          <a:latin typeface="Arial Tur"/>
                        </a:rPr>
                        <a:t>4.175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1.369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200" b="0" i="0" u="none" strike="noStrike">
                          <a:effectLst/>
                          <a:latin typeface="Arial Tur"/>
                        </a:rPr>
                        <a:t>83.775.588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Tur"/>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5651">
                <a:tc>
                  <a:txBody>
                    <a:bodyPr/>
                    <a:lstStyle/>
                    <a:p>
                      <a:pPr marL="0" algn="ctr" defTabSz="914400" rtl="0" eaLnBrk="1" fontAlgn="ctr" latinLnBrk="0" hangingPunct="1"/>
                      <a:r>
                        <a:rPr lang="tr-TR" sz="1200" b="1" i="0" u="none" strike="noStrike" kern="1200" dirty="0">
                          <a:solidFill>
                            <a:schemeClr val="tx1"/>
                          </a:solidFill>
                          <a:effectLst/>
                          <a:latin typeface="Arial Tur"/>
                          <a:ea typeface="+mn-ea"/>
                          <a:cs typeface="+mn-cs"/>
                        </a:rPr>
                        <a:t>TOPLAM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tr-TR" sz="1200" b="1" i="0" u="none" strike="noStrike" kern="1200" dirty="0">
                          <a:solidFill>
                            <a:schemeClr val="tx1"/>
                          </a:solidFill>
                          <a:effectLst/>
                          <a:latin typeface="Arial Tur"/>
                          <a:ea typeface="+mn-ea"/>
                          <a:cs typeface="+mn-cs"/>
                        </a:rPr>
                        <a:t>78.096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tr-TR" sz="1200" b="1" i="0" u="none" strike="noStrike" kern="1200" dirty="0">
                          <a:solidFill>
                            <a:schemeClr val="tx1"/>
                          </a:solidFill>
                          <a:effectLst/>
                          <a:latin typeface="Arial Tur"/>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tr-TR" sz="1200" b="1" i="0" u="none" strike="noStrike" kern="1200" dirty="0">
                          <a:solidFill>
                            <a:schemeClr val="tx1"/>
                          </a:solidFill>
                          <a:effectLst/>
                          <a:latin typeface="Arial Tur"/>
                          <a:ea typeface="+mn-ea"/>
                          <a:cs typeface="+mn-cs"/>
                        </a:rPr>
                        <a:t>48.578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tr-TR" sz="1200" b="1" i="0" u="none" strike="noStrike" kern="1200" dirty="0">
                          <a:solidFill>
                            <a:schemeClr val="tx1"/>
                          </a:solidFill>
                          <a:effectLst/>
                          <a:latin typeface="Arial Tur"/>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tr-TR" sz="1200" b="1" i="0" u="none" strike="noStrike" kern="1200" dirty="0">
                          <a:solidFill>
                            <a:schemeClr val="tx1"/>
                          </a:solidFill>
                          <a:effectLst/>
                          <a:latin typeface="Arial Tur"/>
                          <a:ea typeface="+mn-ea"/>
                          <a:cs typeface="+mn-cs"/>
                        </a:rPr>
                        <a:t>443.036.790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914400" rtl="0" eaLnBrk="1" fontAlgn="ctr" latinLnBrk="0" hangingPunct="1"/>
                      <a:r>
                        <a:rPr lang="tr-TR" sz="1200" b="1" i="0" u="none" strike="noStrike" kern="1200" dirty="0">
                          <a:solidFill>
                            <a:schemeClr val="tx1"/>
                          </a:solidFill>
                          <a:effectLst/>
                          <a:latin typeface="Arial Tur"/>
                          <a:ea typeface="+mn-ea"/>
                          <a:cs typeface="+mn-cs"/>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7"/>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4307"/>
                                        </p:tgtEl>
                                        <p:attrNameLst>
                                          <p:attrName>style.visibility</p:attrName>
                                        </p:attrNameLst>
                                      </p:cBhvr>
                                      <p:to>
                                        <p:strVal val="visible"/>
                                      </p:to>
                                    </p:set>
                                    <p:anim calcmode="lin" valueType="num">
                                      <p:cBhvr additive="base">
                                        <p:cTn id="7" dur="500" fill="hold"/>
                                        <p:tgtEl>
                                          <p:spTgt spid="354307"/>
                                        </p:tgtEl>
                                        <p:attrNameLst>
                                          <p:attrName>ppt_x</p:attrName>
                                        </p:attrNameLst>
                                      </p:cBhvr>
                                      <p:tavLst>
                                        <p:tav tm="0">
                                          <p:val>
                                            <p:strVal val="1+#ppt_w/2"/>
                                          </p:val>
                                        </p:tav>
                                        <p:tav tm="100000">
                                          <p:val>
                                            <p:strVal val="#ppt_x"/>
                                          </p:val>
                                        </p:tav>
                                      </p:tavLst>
                                    </p:anim>
                                    <p:anim calcmode="lin" valueType="num">
                                      <p:cBhvr additive="base">
                                        <p:cTn id="8" dur="500" fill="hold"/>
                                        <p:tgtEl>
                                          <p:spTgt spid="3543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54306"/>
                                        </p:tgtEl>
                                        <p:attrNameLst>
                                          <p:attrName>style.visibility</p:attrName>
                                        </p:attrNameLst>
                                      </p:cBhvr>
                                      <p:to>
                                        <p:strVal val="visible"/>
                                      </p:to>
                                    </p:set>
                                    <p:animEffect transition="in" filter="wipe(up)">
                                      <p:cBhvr>
                                        <p:cTn id="12" dur="500"/>
                                        <p:tgtEl>
                                          <p:spTgt spid="354306"/>
                                        </p:tgtEl>
                                      </p:cBhvr>
                                    </p:animEffect>
                                  </p:childTnLst>
                                </p:cTn>
                              </p:par>
                            </p:childTnLst>
                          </p:cTn>
                        </p:par>
                        <p:par>
                          <p:cTn id="13" fill="hold" nodeType="afterGroup">
                            <p:stCondLst>
                              <p:cond delay="1000"/>
                            </p:stCondLst>
                            <p:childTnLst>
                              <p:par>
                                <p:cTn id="14" presetID="3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autoUpdateAnimBg="0"/>
      <p:bldP spid="35430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Text Box 3"/>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(Aylara Göre Ödemeler)</a:t>
            </a:r>
            <a:endParaRPr lang="en-US" b="0" dirty="0">
              <a:solidFill>
                <a:srgbClr val="EA6868"/>
              </a:solidFill>
              <a:effectLst>
                <a:outerShdw blurRad="38100" dist="38100" dir="2700000" algn="tl">
                  <a:srgbClr val="C0C0C0"/>
                </a:outerShdw>
              </a:effectLst>
            </a:endParaRPr>
          </a:p>
        </p:txBody>
      </p:sp>
      <p:graphicFrame>
        <p:nvGraphicFramePr>
          <p:cNvPr id="8" name="Tablo 7"/>
          <p:cNvGraphicFramePr>
            <a:graphicFrameLocks noGrp="1"/>
          </p:cNvGraphicFramePr>
          <p:nvPr/>
        </p:nvGraphicFramePr>
        <p:xfrm>
          <a:off x="1331913" y="1628775"/>
          <a:ext cx="6696075" cy="4321175"/>
        </p:xfrm>
        <a:graphic>
          <a:graphicData uri="http://schemas.openxmlformats.org/drawingml/2006/table">
            <a:tbl>
              <a:tblPr/>
              <a:tblGrid>
                <a:gridCol w="472506">
                  <a:extLst>
                    <a:ext uri="{9D8B030D-6E8A-4147-A177-3AD203B41FA5}">
                      <a16:colId xmlns:a16="http://schemas.microsoft.com/office/drawing/2014/main" val="20000"/>
                    </a:ext>
                  </a:extLst>
                </a:gridCol>
                <a:gridCol w="810009">
                  <a:extLst>
                    <a:ext uri="{9D8B030D-6E8A-4147-A177-3AD203B41FA5}">
                      <a16:colId xmlns:a16="http://schemas.microsoft.com/office/drawing/2014/main" val="20001"/>
                    </a:ext>
                  </a:extLst>
                </a:gridCol>
                <a:gridCol w="702008">
                  <a:extLst>
                    <a:ext uri="{9D8B030D-6E8A-4147-A177-3AD203B41FA5}">
                      <a16:colId xmlns:a16="http://schemas.microsoft.com/office/drawing/2014/main" val="20002"/>
                    </a:ext>
                  </a:extLst>
                </a:gridCol>
                <a:gridCol w="1026012">
                  <a:extLst>
                    <a:ext uri="{9D8B030D-6E8A-4147-A177-3AD203B41FA5}">
                      <a16:colId xmlns:a16="http://schemas.microsoft.com/office/drawing/2014/main" val="20003"/>
                    </a:ext>
                  </a:extLst>
                </a:gridCol>
                <a:gridCol w="742508">
                  <a:extLst>
                    <a:ext uri="{9D8B030D-6E8A-4147-A177-3AD203B41FA5}">
                      <a16:colId xmlns:a16="http://schemas.microsoft.com/office/drawing/2014/main" val="20004"/>
                    </a:ext>
                  </a:extLst>
                </a:gridCol>
                <a:gridCol w="1026012">
                  <a:extLst>
                    <a:ext uri="{9D8B030D-6E8A-4147-A177-3AD203B41FA5}">
                      <a16:colId xmlns:a16="http://schemas.microsoft.com/office/drawing/2014/main" val="20005"/>
                    </a:ext>
                  </a:extLst>
                </a:gridCol>
                <a:gridCol w="742508">
                  <a:extLst>
                    <a:ext uri="{9D8B030D-6E8A-4147-A177-3AD203B41FA5}">
                      <a16:colId xmlns:a16="http://schemas.microsoft.com/office/drawing/2014/main" val="20006"/>
                    </a:ext>
                  </a:extLst>
                </a:gridCol>
                <a:gridCol w="1174512">
                  <a:extLst>
                    <a:ext uri="{9D8B030D-6E8A-4147-A177-3AD203B41FA5}">
                      <a16:colId xmlns:a16="http://schemas.microsoft.com/office/drawing/2014/main" val="20007"/>
                    </a:ext>
                  </a:extLst>
                </a:gridCol>
              </a:tblGrid>
              <a:tr h="357707">
                <a:tc rowSpan="2" gridSpan="2">
                  <a:txBody>
                    <a:bodyPr/>
                    <a:lstStyle/>
                    <a:p>
                      <a:pPr algn="ctr" fontAlgn="ctr"/>
                      <a:r>
                        <a:rPr lang="tr-TR" sz="1600" b="1" i="0" u="none" strike="noStrike" dirty="0">
                          <a:solidFill>
                            <a:srgbClr val="000000"/>
                          </a:solidFill>
                          <a:effectLst/>
                          <a:latin typeface="Calibri"/>
                        </a:rPr>
                        <a:t>Yıl/Ay</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hMerge="1">
                  <a:txBody>
                    <a:bodyPr/>
                    <a:lstStyle/>
                    <a:p>
                      <a:endParaRPr lang="tr-TR"/>
                    </a:p>
                  </a:txBody>
                  <a:tcPr/>
                </a:tc>
                <a:tc gridSpan="2">
                  <a:txBody>
                    <a:bodyPr/>
                    <a:lstStyle/>
                    <a:p>
                      <a:pPr algn="ctr" fontAlgn="ctr"/>
                      <a:r>
                        <a:rPr lang="tr-TR" sz="1600" b="1" i="0" u="none" strike="noStrike">
                          <a:solidFill>
                            <a:srgbClr val="000000"/>
                          </a:solidFill>
                          <a:effectLst/>
                          <a:latin typeface="Calibri"/>
                        </a:rPr>
                        <a:t>Bedeni</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gridSpan="2">
                  <a:txBody>
                    <a:bodyPr/>
                    <a:lstStyle/>
                    <a:p>
                      <a:pPr algn="ctr" fontAlgn="ctr"/>
                      <a:r>
                        <a:rPr lang="tr-TR" sz="1600" b="1" i="0" u="none" strike="noStrike">
                          <a:solidFill>
                            <a:srgbClr val="000000"/>
                          </a:solidFill>
                          <a:effectLst/>
                          <a:latin typeface="Calibri"/>
                        </a:rPr>
                        <a:t>İflas</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gridSpan="2">
                  <a:txBody>
                    <a:bodyPr/>
                    <a:lstStyle/>
                    <a:p>
                      <a:pPr algn="ctr" fontAlgn="ctr"/>
                      <a:r>
                        <a:rPr lang="tr-TR" sz="1600" b="1" i="0" u="none" strike="noStrike">
                          <a:solidFill>
                            <a:srgbClr val="000000"/>
                          </a:solidFill>
                          <a:effectLst/>
                          <a:latin typeface="Calibri"/>
                        </a:rPr>
                        <a:t>Toplam</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0"/>
                  </a:ext>
                </a:extLst>
              </a:tr>
              <a:tr h="357707">
                <a:tc gridSpan="2" vMerge="1">
                  <a:txBody>
                    <a:bodyPr/>
                    <a:lstStyle/>
                    <a:p>
                      <a:endParaRPr lang="tr-TR"/>
                    </a:p>
                  </a:txBody>
                  <a:tcPr/>
                </a:tc>
                <a:tc hMerge="1" vMerge="1">
                  <a:txBody>
                    <a:bodyPr/>
                    <a:lstStyle/>
                    <a:p>
                      <a:endParaRPr lang="tr-TR"/>
                    </a:p>
                  </a:txBody>
                  <a:tcPr/>
                </a:tc>
                <a:tc>
                  <a:txBody>
                    <a:bodyPr/>
                    <a:lstStyle/>
                    <a:p>
                      <a:pPr algn="ctr" fontAlgn="ctr"/>
                      <a:r>
                        <a:rPr lang="tr-TR" sz="1600" b="1" i="0" u="none" strike="noStrike" dirty="0">
                          <a:solidFill>
                            <a:srgbClr val="000000"/>
                          </a:solidFill>
                          <a:effectLst/>
                          <a:latin typeface="Calibri"/>
                        </a:rPr>
                        <a:t>Adet</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a:rPr>
                        <a:t>Tutar</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a:rPr>
                        <a:t>Adet</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a:rPr>
                        <a:t>Tutar</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a:rPr>
                        <a:t>Adet</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a:rPr>
                        <a:t>Tutar</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8472">
                <a:tc>
                  <a:txBody>
                    <a:bodyPr/>
                    <a:lstStyle/>
                    <a:p>
                      <a:pPr algn="ctr" fontAlgn="ctr"/>
                      <a:r>
                        <a:rPr lang="tr-TR" sz="1400" b="0" i="0" u="none" strike="noStrike" dirty="0">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a:solidFill>
                            <a:srgbClr val="000000"/>
                          </a:solidFill>
                          <a:effectLst/>
                          <a:latin typeface="Calibri"/>
                        </a:rPr>
                        <a:t>Ocak</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dirty="0">
                          <a:solidFill>
                            <a:srgbClr val="000000"/>
                          </a:solidFill>
                          <a:effectLst/>
                          <a:latin typeface="Calibri"/>
                        </a:rPr>
                        <a:t>125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6.585.841</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2</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26.887</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127</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6.612.727</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472">
                <a:tc>
                  <a:txBody>
                    <a:bodyPr/>
                    <a:lstStyle/>
                    <a:p>
                      <a:pPr algn="ctr" fontAlgn="ctr"/>
                      <a:r>
                        <a:rPr lang="tr-TR" sz="1400" b="0" i="0" u="none" strike="noStrike" dirty="0">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a:solidFill>
                            <a:srgbClr val="000000"/>
                          </a:solidFill>
                          <a:effectLst/>
                          <a:latin typeface="Calibri"/>
                        </a:rPr>
                        <a:t>Şubat</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dirty="0">
                          <a:solidFill>
                            <a:srgbClr val="000000"/>
                          </a:solidFill>
                          <a:effectLst/>
                          <a:latin typeface="Calibri"/>
                        </a:rPr>
                        <a:t>97</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5.952.344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2</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52.224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99</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6.004.568</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472">
                <a:tc>
                  <a:txBody>
                    <a:bodyPr/>
                    <a:lstStyle/>
                    <a:p>
                      <a:pPr algn="ctr" fontAlgn="ctr"/>
                      <a:r>
                        <a:rPr lang="tr-TR" sz="1400" b="0" i="0" u="none" strike="noStrike" dirty="0">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a:solidFill>
                            <a:srgbClr val="000000"/>
                          </a:solidFill>
                          <a:effectLst/>
                          <a:latin typeface="Calibri"/>
                        </a:rPr>
                        <a:t>Mart</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dirty="0">
                          <a:solidFill>
                            <a:srgbClr val="000000"/>
                          </a:solidFill>
                          <a:effectLst/>
                          <a:latin typeface="Calibri"/>
                        </a:rPr>
                        <a:t>117</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5.482.935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50.204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121</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5.533.140</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472">
                <a:tc>
                  <a:txBody>
                    <a:bodyPr/>
                    <a:lstStyle/>
                    <a:p>
                      <a:pPr algn="ctr" fontAlgn="ctr"/>
                      <a:r>
                        <a:rPr lang="tr-TR" sz="1400" b="0" i="0" u="none" strike="noStrike" dirty="0">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a:solidFill>
                            <a:srgbClr val="000000"/>
                          </a:solidFill>
                          <a:effectLst/>
                          <a:latin typeface="Calibri"/>
                        </a:rPr>
                        <a:t>Nisan</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dirty="0">
                          <a:solidFill>
                            <a:srgbClr val="000000"/>
                          </a:solidFill>
                          <a:effectLst/>
                          <a:latin typeface="Calibri"/>
                        </a:rPr>
                        <a:t>131</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6.063.599</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497</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3.072.623</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628</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9.136.221</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472">
                <a:tc>
                  <a:txBody>
                    <a:bodyPr/>
                    <a:lstStyle/>
                    <a:p>
                      <a:pPr algn="ctr" fontAlgn="ctr"/>
                      <a:r>
                        <a:rPr lang="tr-TR" sz="1400" b="0" i="0" u="none" strike="noStrike" dirty="0">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dirty="0">
                          <a:solidFill>
                            <a:srgbClr val="000000"/>
                          </a:solidFill>
                          <a:effectLst/>
                          <a:latin typeface="Calibri"/>
                        </a:rPr>
                        <a:t>Mayıs</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dirty="0">
                          <a:solidFill>
                            <a:srgbClr val="000000"/>
                          </a:solidFill>
                          <a:effectLst/>
                          <a:latin typeface="Calibri"/>
                        </a:rPr>
                        <a:t>119</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7.597.044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412</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3.567.731</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a:rPr>
                        <a:t>531</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11.164.775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472">
                <a:tc>
                  <a:txBody>
                    <a:bodyPr/>
                    <a:lstStyle/>
                    <a:p>
                      <a:pPr algn="ctr" fontAlgn="ctr"/>
                      <a:r>
                        <a:rPr lang="tr-TR" sz="1400" b="0" i="0" u="none" strike="noStrike" dirty="0">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a:solidFill>
                            <a:srgbClr val="000000"/>
                          </a:solidFill>
                          <a:effectLst/>
                          <a:latin typeface="Calibri"/>
                        </a:rPr>
                        <a:t>Haziran</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dirty="0">
                          <a:solidFill>
                            <a:srgbClr val="000000"/>
                          </a:solidFill>
                          <a:effectLst/>
                          <a:latin typeface="Calibri"/>
                        </a:rPr>
                        <a:t>133</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8.292.870</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466</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3.628.023</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599</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11.920.893</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472">
                <a:tc>
                  <a:txBody>
                    <a:bodyPr/>
                    <a:lstStyle/>
                    <a:p>
                      <a:pPr algn="ctr" fontAlgn="ctr"/>
                      <a:r>
                        <a:rPr lang="tr-TR" sz="1400" b="0" i="0" u="none" strike="noStrike" dirty="0">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a:solidFill>
                            <a:srgbClr val="000000"/>
                          </a:solidFill>
                          <a:effectLst/>
                          <a:latin typeface="Calibri"/>
                        </a:rPr>
                        <a:t>Temmuz</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a:solidFill>
                            <a:srgbClr val="000000"/>
                          </a:solidFill>
                          <a:effectLst/>
                          <a:latin typeface="Calibri"/>
                        </a:rPr>
                        <a:t>96</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6.755.874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289</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3.503.484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385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10.259.358</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8472">
                <a:tc>
                  <a:txBody>
                    <a:bodyPr/>
                    <a:lstStyle/>
                    <a:p>
                      <a:pPr algn="ctr" fontAlgn="ctr"/>
                      <a:r>
                        <a:rPr lang="tr-TR" sz="1400" b="0" i="0" u="none" strike="noStrike" dirty="0">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a:solidFill>
                            <a:srgbClr val="000000"/>
                          </a:solidFill>
                          <a:effectLst/>
                          <a:latin typeface="Calibri"/>
                        </a:rPr>
                        <a:t>Ağustos</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dirty="0">
                          <a:solidFill>
                            <a:srgbClr val="000000"/>
                          </a:solidFill>
                          <a:effectLst/>
                          <a:latin typeface="Calibri"/>
                        </a:rPr>
                        <a:t>125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7.886.245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229</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1.996.431</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354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9.882.676</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8472">
                <a:tc>
                  <a:txBody>
                    <a:bodyPr/>
                    <a:lstStyle/>
                    <a:p>
                      <a:pPr algn="ctr" fontAlgn="ctr"/>
                      <a:r>
                        <a:rPr lang="tr-TR" sz="1400" b="0" i="0" u="none" strike="noStrike">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dirty="0">
                          <a:solidFill>
                            <a:srgbClr val="000000"/>
                          </a:solidFill>
                          <a:effectLst/>
                          <a:latin typeface="Calibri"/>
                        </a:rPr>
                        <a:t>Eylül</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dirty="0">
                          <a:solidFill>
                            <a:srgbClr val="000000"/>
                          </a:solidFill>
                          <a:effectLst/>
                          <a:latin typeface="Calibri"/>
                        </a:rPr>
                        <a:t>76</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5.264.514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178</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2.348.034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a:rPr>
                        <a:t>254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7.612.548</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8472">
                <a:tc>
                  <a:txBody>
                    <a:bodyPr/>
                    <a:lstStyle/>
                    <a:p>
                      <a:pPr algn="ctr" fontAlgn="ctr"/>
                      <a:r>
                        <a:rPr lang="tr-TR" sz="1400" b="0" i="0" u="none" strike="noStrike">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dirty="0">
                          <a:solidFill>
                            <a:srgbClr val="000000"/>
                          </a:solidFill>
                          <a:effectLst/>
                          <a:latin typeface="Calibri"/>
                        </a:rPr>
                        <a:t>Ekim</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dirty="0">
                          <a:solidFill>
                            <a:srgbClr val="000000"/>
                          </a:solidFill>
                          <a:effectLst/>
                          <a:latin typeface="Calibri"/>
                        </a:rPr>
                        <a:t>83</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5.282.162</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227</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3.451.590</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310</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8.733.752</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8472">
                <a:tc>
                  <a:txBody>
                    <a:bodyPr/>
                    <a:lstStyle/>
                    <a:p>
                      <a:pPr algn="ctr" fontAlgn="ctr"/>
                      <a:r>
                        <a:rPr lang="tr-TR" sz="1400" b="0" i="0" u="none" strike="noStrike">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dirty="0">
                          <a:solidFill>
                            <a:srgbClr val="000000"/>
                          </a:solidFill>
                          <a:effectLst/>
                          <a:latin typeface="Calibri"/>
                        </a:rPr>
                        <a:t>Kasım</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a:solidFill>
                            <a:srgbClr val="000000"/>
                          </a:solidFill>
                          <a:effectLst/>
                          <a:latin typeface="Calibri"/>
                        </a:rPr>
                        <a:t>121</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dirty="0">
                          <a:solidFill>
                            <a:srgbClr val="000000"/>
                          </a:solidFill>
                          <a:effectLst/>
                          <a:latin typeface="Calibri"/>
                        </a:rPr>
                        <a:t>6.623.107</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6.493</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25.050.336</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6.614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31.673.443</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8472">
                <a:tc>
                  <a:txBody>
                    <a:bodyPr/>
                    <a:lstStyle/>
                    <a:p>
                      <a:pPr algn="ctr" fontAlgn="ctr"/>
                      <a:r>
                        <a:rPr lang="tr-TR" sz="1400" b="0" i="0" u="none" strike="noStrike" dirty="0">
                          <a:solidFill>
                            <a:srgbClr val="000000"/>
                          </a:solidFill>
                          <a:effectLst/>
                          <a:latin typeface="Calibri"/>
                        </a:rPr>
                        <a:t>2015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dirty="0">
                          <a:solidFill>
                            <a:srgbClr val="000000"/>
                          </a:solidFill>
                          <a:effectLst/>
                          <a:latin typeface="Calibri"/>
                        </a:rPr>
                        <a:t>Aralık</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a:solidFill>
                            <a:srgbClr val="000000"/>
                          </a:solidFill>
                          <a:effectLst/>
                          <a:latin typeface="Calibri"/>
                        </a:rPr>
                        <a:t>146</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dirty="0">
                          <a:solidFill>
                            <a:srgbClr val="000000"/>
                          </a:solidFill>
                          <a:effectLst/>
                          <a:latin typeface="Calibri"/>
                        </a:rPr>
                        <a:t>11.989.053</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4.540</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26.304.977</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4.686</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38.294.030</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8472">
                <a:tc>
                  <a:txBody>
                    <a:bodyPr/>
                    <a:lstStyle/>
                    <a:p>
                      <a:pPr algn="ctr" fontAlgn="ctr"/>
                      <a:r>
                        <a:rPr lang="tr-TR" sz="1400" b="0" i="0" u="none" strike="noStrike" dirty="0">
                          <a:solidFill>
                            <a:srgbClr val="000000"/>
                          </a:solidFill>
                          <a:effectLst/>
                          <a:latin typeface="Calibri"/>
                        </a:rPr>
                        <a:t>2016</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ctr"/>
                      <a:r>
                        <a:rPr lang="tr-TR" sz="1400" b="0" i="0" u="none" strike="noStrike" dirty="0">
                          <a:solidFill>
                            <a:srgbClr val="000000"/>
                          </a:solidFill>
                          <a:effectLst/>
                          <a:latin typeface="Calibri"/>
                        </a:rPr>
                        <a:t>Ocak</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tr-TR" sz="1400" b="0" i="0" u="none" strike="noStrike">
                          <a:solidFill>
                            <a:srgbClr val="000000"/>
                          </a:solidFill>
                          <a:effectLst/>
                          <a:latin typeface="Calibri"/>
                        </a:rPr>
                        <a:t>165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dirty="0">
                          <a:solidFill>
                            <a:srgbClr val="000000"/>
                          </a:solidFill>
                          <a:effectLst/>
                          <a:latin typeface="Calibri"/>
                        </a:rPr>
                        <a:t>11.589.014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5.405</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Calibri"/>
                        </a:rPr>
                        <a:t>28.346.419</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a:rPr>
                        <a:t>5.570</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1" i="0" u="none" strike="noStrike">
                          <a:solidFill>
                            <a:srgbClr val="000000"/>
                          </a:solidFill>
                          <a:effectLst/>
                          <a:latin typeface="Calibri"/>
                        </a:rPr>
                        <a:t>39.935.432</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505625">
                <a:tc gridSpan="2">
                  <a:txBody>
                    <a:bodyPr/>
                    <a:lstStyle/>
                    <a:p>
                      <a:pPr algn="r" fontAlgn="ctr"/>
                      <a:r>
                        <a:rPr lang="tr-TR" sz="1500" b="1" i="0" u="none" strike="noStrike" dirty="0">
                          <a:solidFill>
                            <a:srgbClr val="000000"/>
                          </a:solidFill>
                          <a:effectLst/>
                          <a:latin typeface="Calibri"/>
                        </a:rPr>
                        <a:t>Toplam</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a:txBody>
                    <a:bodyPr/>
                    <a:lstStyle/>
                    <a:p>
                      <a:pPr algn="ctr" fontAlgn="ctr"/>
                      <a:r>
                        <a:rPr lang="tr-TR" sz="1500" b="1" i="0" u="none" strike="noStrike" dirty="0">
                          <a:solidFill>
                            <a:srgbClr val="000000"/>
                          </a:solidFill>
                          <a:effectLst/>
                          <a:latin typeface="Calibri"/>
                        </a:rPr>
                        <a:t>1.534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tr-TR" sz="1500" b="1" i="0" u="none" strike="noStrike" dirty="0">
                          <a:solidFill>
                            <a:srgbClr val="000000"/>
                          </a:solidFill>
                          <a:effectLst/>
                          <a:latin typeface="Calibri"/>
                        </a:rPr>
                        <a:t>95.364.601</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500" b="1" i="0" u="none" strike="noStrike" dirty="0">
                          <a:solidFill>
                            <a:srgbClr val="000000"/>
                          </a:solidFill>
                          <a:effectLst/>
                          <a:latin typeface="Calibri"/>
                        </a:rPr>
                        <a:t>18.744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tr-TR" sz="1500" b="1" i="0" u="none" strike="noStrike" dirty="0">
                          <a:solidFill>
                            <a:srgbClr val="000000"/>
                          </a:solidFill>
                          <a:effectLst/>
                          <a:latin typeface="Calibri"/>
                        </a:rPr>
                        <a:t>101.398.963</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500" b="1" i="0" u="none" strike="noStrike" dirty="0">
                          <a:solidFill>
                            <a:srgbClr val="000000"/>
                          </a:solidFill>
                          <a:effectLst/>
                          <a:latin typeface="Calibri"/>
                        </a:rPr>
                        <a:t>20.278</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tr-TR" sz="1500" b="1" i="0" u="none" strike="noStrike" dirty="0">
                          <a:solidFill>
                            <a:srgbClr val="000000"/>
                          </a:solidFill>
                          <a:effectLst/>
                          <a:latin typeface="Calibri"/>
                        </a:rPr>
                        <a:t>196.763.564</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4307"/>
                                        </p:tgtEl>
                                        <p:attrNameLst>
                                          <p:attrName>style.visibility</p:attrName>
                                        </p:attrNameLst>
                                      </p:cBhvr>
                                      <p:to>
                                        <p:strVal val="visible"/>
                                      </p:to>
                                    </p:set>
                                    <p:anim calcmode="lin" valueType="num">
                                      <p:cBhvr additive="base">
                                        <p:cTn id="7" dur="500" fill="hold"/>
                                        <p:tgtEl>
                                          <p:spTgt spid="354307"/>
                                        </p:tgtEl>
                                        <p:attrNameLst>
                                          <p:attrName>ppt_x</p:attrName>
                                        </p:attrNameLst>
                                      </p:cBhvr>
                                      <p:tavLst>
                                        <p:tav tm="0">
                                          <p:val>
                                            <p:strVal val="1+#ppt_w/2"/>
                                          </p:val>
                                        </p:tav>
                                        <p:tav tm="100000">
                                          <p:val>
                                            <p:strVal val="#ppt_x"/>
                                          </p:val>
                                        </p:tav>
                                      </p:tavLst>
                                    </p:anim>
                                    <p:anim calcmode="lin" valueType="num">
                                      <p:cBhvr additive="base">
                                        <p:cTn id="8" dur="500" fill="hold"/>
                                        <p:tgtEl>
                                          <p:spTgt spid="3543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Text Box 3"/>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(Bedeni)</a:t>
            </a:r>
            <a:endParaRPr lang="en-US" b="0" dirty="0">
              <a:solidFill>
                <a:srgbClr val="EA6868"/>
              </a:solidFill>
              <a:effectLst>
                <a:outerShdw blurRad="38100" dist="38100" dir="2700000" algn="tl">
                  <a:srgbClr val="C0C0C0"/>
                </a:outerShdw>
              </a:effectLst>
            </a:endParaRPr>
          </a:p>
        </p:txBody>
      </p:sp>
      <p:graphicFrame>
        <p:nvGraphicFramePr>
          <p:cNvPr id="5" name="Grafik 4"/>
          <p:cNvGraphicFramePr>
            <a:graphicFrameLocks/>
          </p:cNvGraphicFramePr>
          <p:nvPr/>
        </p:nvGraphicFramePr>
        <p:xfrm>
          <a:off x="801688" y="1116013"/>
          <a:ext cx="5875337" cy="3186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a:graphicFrameLocks/>
          </p:cNvGraphicFramePr>
          <p:nvPr/>
        </p:nvGraphicFramePr>
        <p:xfrm>
          <a:off x="685800" y="3781425"/>
          <a:ext cx="5919788" cy="32734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9"/>
          <p:cNvSpPr txBox="1">
            <a:spLocks noChangeArrowheads="1"/>
          </p:cNvSpPr>
          <p:nvPr/>
        </p:nvSpPr>
        <p:spPr bwMode="auto">
          <a:xfrm>
            <a:off x="6227763" y="811213"/>
            <a:ext cx="2243137" cy="395287"/>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smtClean="0">
                <a:effectLst>
                  <a:outerShdw blurRad="38100" dist="38100" dir="2700000" algn="tl">
                    <a:srgbClr val="C0C0C0"/>
                  </a:outerShdw>
                </a:effectLst>
              </a:rPr>
              <a:t>31.01.2016 itibariyle…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4307"/>
                                        </p:tgtEl>
                                        <p:attrNameLst>
                                          <p:attrName>style.visibility</p:attrName>
                                        </p:attrNameLst>
                                      </p:cBhvr>
                                      <p:to>
                                        <p:strVal val="visible"/>
                                      </p:to>
                                    </p:set>
                                    <p:anim calcmode="lin" valueType="num">
                                      <p:cBhvr additive="base">
                                        <p:cTn id="7" dur="500" fill="hold"/>
                                        <p:tgtEl>
                                          <p:spTgt spid="354307"/>
                                        </p:tgtEl>
                                        <p:attrNameLst>
                                          <p:attrName>ppt_x</p:attrName>
                                        </p:attrNameLst>
                                      </p:cBhvr>
                                      <p:tavLst>
                                        <p:tav tm="0">
                                          <p:val>
                                            <p:strVal val="1+#ppt_w/2"/>
                                          </p:val>
                                        </p:tav>
                                        <p:tav tm="100000">
                                          <p:val>
                                            <p:strVal val="#ppt_x"/>
                                          </p:val>
                                        </p:tav>
                                      </p:tavLst>
                                    </p:anim>
                                    <p:anim calcmode="lin" valueType="num">
                                      <p:cBhvr additive="base">
                                        <p:cTn id="8" dur="500" fill="hold"/>
                                        <p:tgtEl>
                                          <p:spTgt spid="3543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par>
                          <p:cTn id="23" fill="hold" nodeType="afterGroup">
                            <p:stCondLst>
                              <p:cond delay="2500"/>
                            </p:stCondLst>
                            <p:childTnLst>
                              <p:par>
                                <p:cTn id="24" presetID="17" presetClass="entr" presetSubtype="1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autoUpdateAnimBg="0"/>
      <p:bldGraphic spid="5" grpId="0">
        <p:bldAsOne/>
      </p:bldGraphic>
      <p:bldGraphic spid="6" grpId="0">
        <p:bldAsOne/>
      </p:bldGraphic>
      <p:bldP spid="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Text Box 3"/>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(İflas)</a:t>
            </a:r>
            <a:endParaRPr lang="en-US" b="0" dirty="0">
              <a:solidFill>
                <a:srgbClr val="EA6868"/>
              </a:solidFill>
              <a:effectLst>
                <a:outerShdw blurRad="38100" dist="38100" dir="2700000" algn="tl">
                  <a:srgbClr val="C0C0C0"/>
                </a:outerShdw>
              </a:effectLst>
            </a:endParaRPr>
          </a:p>
        </p:txBody>
      </p:sp>
      <p:graphicFrame>
        <p:nvGraphicFramePr>
          <p:cNvPr id="8" name="Grafik 7"/>
          <p:cNvGraphicFramePr>
            <a:graphicFrameLocks/>
          </p:cNvGraphicFramePr>
          <p:nvPr/>
        </p:nvGraphicFramePr>
        <p:xfrm>
          <a:off x="1027113" y="3614738"/>
          <a:ext cx="5505450" cy="3152775"/>
        </p:xfrm>
        <a:graphic>
          <a:graphicData uri="http://schemas.openxmlformats.org/drawingml/2006/chart">
            <c:chart xmlns:c="http://schemas.openxmlformats.org/drawingml/2006/chart" xmlns:r="http://schemas.openxmlformats.org/officeDocument/2006/relationships" r:id="rId2"/>
          </a:graphicData>
        </a:graphic>
      </p:graphicFrame>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20813"/>
            <a:ext cx="5084763" cy="249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9"/>
          <p:cNvSpPr txBox="1">
            <a:spLocks noChangeArrowheads="1"/>
          </p:cNvSpPr>
          <p:nvPr/>
        </p:nvSpPr>
        <p:spPr bwMode="auto">
          <a:xfrm>
            <a:off x="6227763" y="811213"/>
            <a:ext cx="2243137" cy="395287"/>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smtClean="0">
                <a:effectLst>
                  <a:outerShdw blurRad="38100" dist="38100" dir="2700000" algn="tl">
                    <a:srgbClr val="C0C0C0"/>
                  </a:outerShdw>
                </a:effectLst>
              </a:rPr>
              <a:t>31.01.2016 itibariyle…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4307"/>
                                        </p:tgtEl>
                                        <p:attrNameLst>
                                          <p:attrName>style.visibility</p:attrName>
                                        </p:attrNameLst>
                                      </p:cBhvr>
                                      <p:to>
                                        <p:strVal val="visible"/>
                                      </p:to>
                                    </p:set>
                                    <p:anim calcmode="lin" valueType="num">
                                      <p:cBhvr additive="base">
                                        <p:cTn id="7" dur="500" fill="hold"/>
                                        <p:tgtEl>
                                          <p:spTgt spid="354307"/>
                                        </p:tgtEl>
                                        <p:attrNameLst>
                                          <p:attrName>ppt_x</p:attrName>
                                        </p:attrNameLst>
                                      </p:cBhvr>
                                      <p:tavLst>
                                        <p:tav tm="0">
                                          <p:val>
                                            <p:strVal val="1+#ppt_w/2"/>
                                          </p:val>
                                        </p:tav>
                                        <p:tav tm="100000">
                                          <p:val>
                                            <p:strVal val="#ppt_x"/>
                                          </p:val>
                                        </p:tav>
                                      </p:tavLst>
                                    </p:anim>
                                    <p:anim calcmode="lin" valueType="num">
                                      <p:cBhvr additive="base">
                                        <p:cTn id="8" dur="500" fill="hold"/>
                                        <p:tgtEl>
                                          <p:spTgt spid="3543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p:cTn id="12" dur="1000" fill="hold"/>
                                        <p:tgtEl>
                                          <p:spTgt spid="91138"/>
                                        </p:tgtEl>
                                        <p:attrNameLst>
                                          <p:attrName>ppt_w</p:attrName>
                                        </p:attrNameLst>
                                      </p:cBhvr>
                                      <p:tavLst>
                                        <p:tav tm="0">
                                          <p:val>
                                            <p:fltVal val="0"/>
                                          </p:val>
                                        </p:tav>
                                        <p:tav tm="100000">
                                          <p:val>
                                            <p:strVal val="#ppt_w"/>
                                          </p:val>
                                        </p:tav>
                                      </p:tavLst>
                                    </p:anim>
                                    <p:anim calcmode="lin" valueType="num">
                                      <p:cBhvr>
                                        <p:cTn id="13" dur="1000" fill="hold"/>
                                        <p:tgtEl>
                                          <p:spTgt spid="91138"/>
                                        </p:tgtEl>
                                        <p:attrNameLst>
                                          <p:attrName>ppt_h</p:attrName>
                                        </p:attrNameLst>
                                      </p:cBhvr>
                                      <p:tavLst>
                                        <p:tav tm="0">
                                          <p:val>
                                            <p:fltVal val="0"/>
                                          </p:val>
                                        </p:tav>
                                        <p:tav tm="100000">
                                          <p:val>
                                            <p:strVal val="#ppt_h"/>
                                          </p:val>
                                        </p:tav>
                                      </p:tavLst>
                                    </p:anim>
                                    <p:anim calcmode="lin" valueType="num">
                                      <p:cBhvr>
                                        <p:cTn id="14" dur="1000" fill="hold"/>
                                        <p:tgtEl>
                                          <p:spTgt spid="91138"/>
                                        </p:tgtEl>
                                        <p:attrNameLst>
                                          <p:attrName>style.rotation</p:attrName>
                                        </p:attrNameLst>
                                      </p:cBhvr>
                                      <p:tavLst>
                                        <p:tav tm="0">
                                          <p:val>
                                            <p:fltVal val="90"/>
                                          </p:val>
                                        </p:tav>
                                        <p:tav tm="100000">
                                          <p:val>
                                            <p:fltVal val="0"/>
                                          </p:val>
                                        </p:tav>
                                      </p:tavLst>
                                    </p:anim>
                                    <p:animEffect transition="in" filter="fade">
                                      <p:cBhvr>
                                        <p:cTn id="15" dur="1000"/>
                                        <p:tgtEl>
                                          <p:spTgt spid="91138"/>
                                        </p:tgtEl>
                                      </p:cBhvr>
                                    </p:animEffect>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nodeType="afterGroup">
                            <p:stCondLst>
                              <p:cond delay="2500"/>
                            </p:stCondLst>
                            <p:childTnLst>
                              <p:par>
                                <p:cTn id="24" presetID="17"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autoUpdateAnimBg="0"/>
      <p:bldGraphic spid="8" grpId="0">
        <p:bldAsOne/>
      </p:bldGraphic>
      <p:bldP spid="1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1547813" y="1844675"/>
            <a:ext cx="61928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t>Hasar Türlerine göre yapılan Bedeni ödemeler</a:t>
            </a:r>
            <a:endParaRPr lang="tr-TR" altLang="tr-TR" b="0"/>
          </a:p>
        </p:txBody>
      </p:sp>
      <p:graphicFrame>
        <p:nvGraphicFramePr>
          <p:cNvPr id="8" name="Tablo 7"/>
          <p:cNvGraphicFramePr>
            <a:graphicFrameLocks noGrp="1"/>
          </p:cNvGraphicFramePr>
          <p:nvPr/>
        </p:nvGraphicFramePr>
        <p:xfrm>
          <a:off x="1763713" y="2708275"/>
          <a:ext cx="5329237" cy="2374900"/>
        </p:xfrm>
        <a:graphic>
          <a:graphicData uri="http://schemas.openxmlformats.org/drawingml/2006/table">
            <a:tbl>
              <a:tblPr/>
              <a:tblGrid>
                <a:gridCol w="2088545">
                  <a:extLst>
                    <a:ext uri="{9D8B030D-6E8A-4147-A177-3AD203B41FA5}">
                      <a16:colId xmlns:a16="http://schemas.microsoft.com/office/drawing/2014/main" val="20000"/>
                    </a:ext>
                  </a:extLst>
                </a:gridCol>
                <a:gridCol w="1224261">
                  <a:extLst>
                    <a:ext uri="{9D8B030D-6E8A-4147-A177-3AD203B41FA5}">
                      <a16:colId xmlns:a16="http://schemas.microsoft.com/office/drawing/2014/main" val="20001"/>
                    </a:ext>
                  </a:extLst>
                </a:gridCol>
                <a:gridCol w="1338522">
                  <a:extLst>
                    <a:ext uri="{9D8B030D-6E8A-4147-A177-3AD203B41FA5}">
                      <a16:colId xmlns:a16="http://schemas.microsoft.com/office/drawing/2014/main" val="20002"/>
                    </a:ext>
                  </a:extLst>
                </a:gridCol>
                <a:gridCol w="677908">
                  <a:extLst>
                    <a:ext uri="{9D8B030D-6E8A-4147-A177-3AD203B41FA5}">
                      <a16:colId xmlns:a16="http://schemas.microsoft.com/office/drawing/2014/main" val="20003"/>
                    </a:ext>
                  </a:extLst>
                </a:gridCol>
              </a:tblGrid>
              <a:tr h="3968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Hasar Türü</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Ödeme</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5288">
                <a:tc v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Adet</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Calibri" pitchFamily="34" charset="0"/>
                        </a:rPr>
                        <a:t>Tutar</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Calibri" pitchFamily="34" charset="0"/>
                        </a:rPr>
                        <a:t>Dağılım</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968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Çalıntı</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191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chemeClr val="tx1"/>
                          </a:solidFill>
                          <a:effectLst/>
                          <a:latin typeface="Calibri" pitchFamily="34" charset="0"/>
                          <a:ea typeface="+mn-ea"/>
                          <a:cs typeface="+mn-cs"/>
                        </a:rPr>
                        <a:t> 3.494.873   </a:t>
                      </a:r>
                      <a:endParaRPr kumimoji="0" lang="tr-TR" sz="1300" b="1" i="0" u="none" strike="noStrike" kern="1200" cap="none" normalizeH="0" baseline="0" dirty="0">
                        <a:ln>
                          <a:noFill/>
                        </a:ln>
                        <a:solidFill>
                          <a:schemeClr val="tx1"/>
                        </a:solidFill>
                        <a:effectLst/>
                        <a:latin typeface="Calibri" pitchFamily="34" charset="0"/>
                        <a:ea typeface="+mn-ea"/>
                        <a:cs typeface="+mn-cs"/>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Tespit Edilemeyen</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5.604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chemeClr val="tx1"/>
                          </a:solidFill>
                          <a:effectLst/>
                          <a:latin typeface="Calibri" pitchFamily="34" charset="0"/>
                          <a:ea typeface="+mn-ea"/>
                          <a:cs typeface="+mn-cs"/>
                        </a:rPr>
                        <a:t>341.553.960  </a:t>
                      </a:r>
                      <a:endParaRPr kumimoji="0" lang="tr-TR" sz="1300" b="1" i="0" u="none" strike="noStrike" kern="1200" cap="none" normalizeH="0" baseline="0" dirty="0">
                        <a:ln>
                          <a:noFill/>
                        </a:ln>
                        <a:solidFill>
                          <a:schemeClr val="tx1"/>
                        </a:solidFill>
                        <a:effectLst/>
                        <a:latin typeface="Calibri" pitchFamily="34" charset="0"/>
                        <a:ea typeface="+mn-ea"/>
                        <a:cs typeface="+mn-cs"/>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22%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2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Sigortasız</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42.783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chemeClr val="tx1"/>
                          </a:solidFill>
                          <a:effectLst/>
                          <a:latin typeface="Calibri" pitchFamily="34" charset="0"/>
                          <a:ea typeface="+mn-ea"/>
                          <a:cs typeface="+mn-cs"/>
                        </a:rPr>
                        <a:t>97.987.957  </a:t>
                      </a:r>
                      <a:endParaRPr kumimoji="0" lang="tr-TR" sz="1300" b="1" i="0" u="none" strike="noStrike" kern="1200" cap="none" normalizeH="0" baseline="0" dirty="0">
                        <a:ln>
                          <a:noFill/>
                        </a:ln>
                        <a:solidFill>
                          <a:schemeClr val="tx1"/>
                        </a:solidFill>
                        <a:effectLst/>
                        <a:latin typeface="Calibri" pitchFamily="34" charset="0"/>
                        <a:ea typeface="+mn-ea"/>
                        <a:cs typeface="+mn-cs"/>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77%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2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TOPLAM</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48.578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rgbClr val="000000"/>
                          </a:solidFill>
                          <a:effectLst/>
                          <a:latin typeface="Calibri" pitchFamily="34" charset="0"/>
                          <a:ea typeface="+mn-ea"/>
                          <a:cs typeface="+mn-cs"/>
                        </a:rPr>
                        <a:t>443.036.790 </a:t>
                      </a:r>
                      <a:endParaRPr kumimoji="0" lang="tr-TR" sz="1300" b="1" i="0" u="none" strike="noStrike" kern="1200" cap="none" normalizeH="0" baseline="0" dirty="0">
                        <a:ln>
                          <a:noFill/>
                        </a:ln>
                        <a:solidFill>
                          <a:srgbClr val="000000"/>
                        </a:solidFill>
                        <a:effectLst/>
                        <a:latin typeface="Calibri" pitchFamily="34" charset="0"/>
                        <a:ea typeface="+mn-ea"/>
                        <a:cs typeface="+mn-cs"/>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sp>
        <p:nvSpPr>
          <p:cNvPr id="7" name="Text Box 3"/>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(Bedeni)</a:t>
            </a:r>
            <a:endParaRPr lang="en-US" b="0" dirty="0">
              <a:solidFill>
                <a:srgbClr val="EA6868"/>
              </a:solidFill>
              <a:effectLst>
                <a:outerShdw blurRad="38100" dist="38100" dir="2700000" algn="tl">
                  <a:srgbClr val="C0C0C0"/>
                </a:outerShdw>
              </a:effectLst>
            </a:endParaRPr>
          </a:p>
        </p:txBody>
      </p:sp>
      <p:sp>
        <p:nvSpPr>
          <p:cNvPr id="9" name="Text Box 49"/>
          <p:cNvSpPr txBox="1">
            <a:spLocks noChangeArrowheads="1"/>
          </p:cNvSpPr>
          <p:nvPr/>
        </p:nvSpPr>
        <p:spPr bwMode="auto">
          <a:xfrm>
            <a:off x="6227763" y="811213"/>
            <a:ext cx="2243137" cy="395287"/>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smtClean="0">
                <a:effectLst>
                  <a:outerShdw blurRad="38100" dist="38100" dir="2700000" algn="tl">
                    <a:srgbClr val="C0C0C0"/>
                  </a:outerShdw>
                </a:effectLst>
              </a:rPr>
              <a:t>31.12.2015 itibariyle…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55330"/>
                                        </p:tgtEl>
                                        <p:attrNameLst>
                                          <p:attrName>style.visibility</p:attrName>
                                        </p:attrNameLst>
                                      </p:cBhvr>
                                      <p:to>
                                        <p:strVal val="visible"/>
                                      </p:to>
                                    </p:set>
                                    <p:animEffect transition="in" filter="wipe(up)">
                                      <p:cBhvr>
                                        <p:cTn id="12" dur="500"/>
                                        <p:tgtEl>
                                          <p:spTgt spid="355330"/>
                                        </p:tgtEl>
                                      </p:cBhvr>
                                    </p:animEffect>
                                  </p:childTnLst>
                                </p:cTn>
                              </p:par>
                              <p:par>
                                <p:cTn id="13" presetID="3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p:bldP spid="7" grpId="0" autoUpdateAnimBg="0"/>
      <p:bldP spid="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88" name="Text Box 36"/>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(Bedeni)</a:t>
            </a:r>
            <a:endParaRPr lang="en-US" sz="3200" b="0" dirty="0">
              <a:solidFill>
                <a:srgbClr val="EA6868"/>
              </a:solidFill>
              <a:effectLst>
                <a:outerShdw blurRad="38100" dist="38100" dir="2700000" algn="tl">
                  <a:srgbClr val="C0C0C0"/>
                </a:outerShdw>
              </a:effectLst>
            </a:endParaRPr>
          </a:p>
        </p:txBody>
      </p:sp>
      <p:sp>
        <p:nvSpPr>
          <p:cNvPr id="9" name="Text Box 2"/>
          <p:cNvSpPr txBox="1">
            <a:spLocks noChangeArrowheads="1"/>
          </p:cNvSpPr>
          <p:nvPr/>
        </p:nvSpPr>
        <p:spPr bwMode="auto">
          <a:xfrm>
            <a:off x="1476375" y="1916113"/>
            <a:ext cx="56356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t>Tazminat Türlerine yapılan Bedeni ödemeler</a:t>
            </a:r>
          </a:p>
        </p:txBody>
      </p:sp>
      <p:graphicFrame>
        <p:nvGraphicFramePr>
          <p:cNvPr id="7" name="Tablo 6"/>
          <p:cNvGraphicFramePr>
            <a:graphicFrameLocks noGrp="1"/>
          </p:cNvGraphicFramePr>
          <p:nvPr/>
        </p:nvGraphicFramePr>
        <p:xfrm>
          <a:off x="1692275" y="2708275"/>
          <a:ext cx="5329238" cy="2374900"/>
        </p:xfrm>
        <a:graphic>
          <a:graphicData uri="http://schemas.openxmlformats.org/drawingml/2006/table">
            <a:tbl>
              <a:tblPr/>
              <a:tblGrid>
                <a:gridCol w="208833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3">
                  <a:extLst>
                    <a:ext uri="{9D8B030D-6E8A-4147-A177-3AD203B41FA5}">
                      <a16:colId xmlns:a16="http://schemas.microsoft.com/office/drawing/2014/main" val="20002"/>
                    </a:ext>
                  </a:extLst>
                </a:gridCol>
                <a:gridCol w="576609">
                  <a:extLst>
                    <a:ext uri="{9D8B030D-6E8A-4147-A177-3AD203B41FA5}">
                      <a16:colId xmlns:a16="http://schemas.microsoft.com/office/drawing/2014/main" val="20003"/>
                    </a:ext>
                  </a:extLst>
                </a:gridCol>
              </a:tblGrid>
              <a:tr h="39584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Tazminat Türü</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Ödeme</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5677">
                <a:tc vMerge="1">
                  <a:txBody>
                    <a:bodyPr/>
                    <a:lstStyle/>
                    <a:p>
                      <a:endParaRPr lang="tr-T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Calibri" pitchFamily="34" charset="0"/>
                        </a:rPr>
                        <a:t>Adet</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Calibri" pitchFamily="34" charset="0"/>
                        </a:rPr>
                        <a:t>Tutar</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Calibri" pitchFamily="34" charset="0"/>
                        </a:rPr>
                        <a:t>Dağılım</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39584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Tedavi</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37.407</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chemeClr val="tx1"/>
                          </a:solidFill>
                          <a:effectLst/>
                          <a:latin typeface="Calibri" pitchFamily="34" charset="0"/>
                          <a:ea typeface="+mn-ea"/>
                          <a:cs typeface="+mn-cs"/>
                        </a:rPr>
                        <a:t>25.640.314   </a:t>
                      </a:r>
                      <a:endParaRPr kumimoji="0" lang="tr-TR" sz="1300" b="1" i="0" u="none" strike="noStrike" kern="1200" cap="none" normalizeH="0" baseline="0" dirty="0">
                        <a:ln>
                          <a:noFill/>
                        </a:ln>
                        <a:solidFill>
                          <a:schemeClr val="tx1"/>
                        </a:solidFill>
                        <a:effectLst/>
                        <a:latin typeface="Calibri" pitchFamily="34" charset="0"/>
                        <a:ea typeface="+mn-ea"/>
                        <a:cs typeface="+mn-cs"/>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6%</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584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Maluliyet</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5.449</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chemeClr val="tx1"/>
                          </a:solidFill>
                          <a:effectLst/>
                          <a:latin typeface="Calibri" pitchFamily="34" charset="0"/>
                          <a:ea typeface="+mn-ea"/>
                          <a:cs typeface="+mn-cs"/>
                        </a:rPr>
                        <a:t>200.414.778   </a:t>
                      </a:r>
                      <a:endParaRPr kumimoji="0" lang="tr-TR" sz="1300" b="1" i="0" u="none" strike="noStrike" kern="1200" cap="none" normalizeH="0" baseline="0" dirty="0">
                        <a:ln>
                          <a:noFill/>
                        </a:ln>
                        <a:solidFill>
                          <a:schemeClr val="tx1"/>
                        </a:solidFill>
                        <a:effectLst/>
                        <a:latin typeface="Calibri" pitchFamily="34" charset="0"/>
                        <a:ea typeface="+mn-ea"/>
                        <a:cs typeface="+mn-cs"/>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45%</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84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000000"/>
                          </a:solidFill>
                          <a:effectLst/>
                          <a:latin typeface="Calibri" pitchFamily="34" charset="0"/>
                        </a:rPr>
                        <a:t>Ölüm</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5.722</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chemeClr val="tx1"/>
                          </a:solidFill>
                          <a:effectLst/>
                          <a:latin typeface="Calibri" pitchFamily="34" charset="0"/>
                          <a:ea typeface="+mn-ea"/>
                          <a:cs typeface="+mn-cs"/>
                        </a:rPr>
                        <a:t>216.981.698   </a:t>
                      </a:r>
                      <a:endParaRPr kumimoji="0" lang="tr-TR" sz="1300" b="1" i="0" u="none" strike="noStrike" kern="1200" cap="none" normalizeH="0" baseline="0" dirty="0">
                        <a:ln>
                          <a:noFill/>
                        </a:ln>
                        <a:solidFill>
                          <a:schemeClr val="tx1"/>
                        </a:solidFill>
                        <a:effectLst/>
                        <a:latin typeface="Calibri" pitchFamily="34" charset="0"/>
                        <a:ea typeface="+mn-ea"/>
                        <a:cs typeface="+mn-cs"/>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chemeClr val="tx1"/>
                          </a:solidFill>
                          <a:effectLst/>
                          <a:latin typeface="Calibri" pitchFamily="34" charset="0"/>
                        </a:rPr>
                        <a:t>49%</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84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TOPLAM</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48.578</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smtClean="0">
                          <a:ln>
                            <a:noFill/>
                          </a:ln>
                          <a:solidFill>
                            <a:srgbClr val="000000"/>
                          </a:solidFill>
                          <a:effectLst/>
                          <a:latin typeface="Calibri" pitchFamily="34" charset="0"/>
                          <a:ea typeface="+mn-ea"/>
                          <a:cs typeface="+mn-cs"/>
                        </a:rPr>
                        <a:t>443.036.790  </a:t>
                      </a:r>
                      <a:endParaRPr kumimoji="0" lang="tr-TR" sz="1300" b="1" i="0" u="none" strike="noStrike" kern="1200" cap="none" normalizeH="0" baseline="0" dirty="0">
                        <a:ln>
                          <a:noFill/>
                        </a:ln>
                        <a:solidFill>
                          <a:srgbClr val="000000"/>
                        </a:solidFill>
                        <a:effectLst/>
                        <a:latin typeface="Calibri" pitchFamily="34" charset="0"/>
                        <a:ea typeface="+mn-ea"/>
                        <a:cs typeface="+mn-cs"/>
                      </a:endParaRPr>
                    </a:p>
                  </a:txBody>
                  <a:tcPr marL="9525" marR="9525"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cap="none" normalizeH="0" baseline="0" dirty="0" smtClean="0">
                          <a:ln>
                            <a:noFill/>
                          </a:ln>
                          <a:solidFill>
                            <a:srgbClr val="000000"/>
                          </a:solidFill>
                          <a:effectLst/>
                          <a:latin typeface="Calibri" pitchFamily="34" charset="0"/>
                        </a:rPr>
                        <a:t> </a:t>
                      </a:r>
                    </a:p>
                  </a:txBody>
                  <a:tcPr marL="9526" marR="9526" marT="952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sp>
        <p:nvSpPr>
          <p:cNvPr id="8" name="Text Box 49"/>
          <p:cNvSpPr txBox="1">
            <a:spLocks noChangeArrowheads="1"/>
          </p:cNvSpPr>
          <p:nvPr/>
        </p:nvSpPr>
        <p:spPr bwMode="auto">
          <a:xfrm>
            <a:off x="6227763" y="811213"/>
            <a:ext cx="2243137" cy="395287"/>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a:effectLst>
                  <a:outerShdw blurRad="38100" dist="38100" dir="2700000" algn="tl">
                    <a:srgbClr val="C0C0C0"/>
                  </a:outerShdw>
                </a:effectLst>
              </a:rPr>
              <a:t>31.12.2015</a:t>
            </a:r>
            <a:r>
              <a:rPr lang="tr-TR" sz="1400" dirty="0" smtClean="0">
                <a:effectLst>
                  <a:outerShdw blurRad="38100" dist="38100" dir="2700000" algn="tl">
                    <a:srgbClr val="C0C0C0"/>
                  </a:outerShdw>
                </a:effectLst>
              </a:rPr>
              <a:t> itibariyle…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3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971550" y="1858963"/>
            <a:ext cx="762000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t>“</a:t>
            </a:r>
            <a:r>
              <a:rPr lang="tr-TR" altLang="tr-TR" sz="2200" b="0">
                <a:solidFill>
                  <a:srgbClr val="FF0000"/>
                </a:solidFill>
              </a:rPr>
              <a:t>Garanti Fonu</a:t>
            </a:r>
            <a:r>
              <a:rPr lang="tr-TR" altLang="tr-TR" sz="2200" b="0"/>
              <a:t>” daha sonra 21 Şubat 2001 tarihinde “</a:t>
            </a:r>
            <a:r>
              <a:rPr lang="tr-TR" altLang="tr-TR" sz="2200" b="0">
                <a:solidFill>
                  <a:srgbClr val="FF0000"/>
                </a:solidFill>
              </a:rPr>
              <a:t>Karayolları Trafik Garanti Sigortası Hesabı</a:t>
            </a:r>
            <a:r>
              <a:rPr lang="tr-TR" altLang="tr-TR" sz="2200" b="0"/>
              <a:t>” olarak değiştirilmiştir. </a:t>
            </a:r>
          </a:p>
          <a:p>
            <a:pPr eaLnBrk="1" hangingPunct="1">
              <a:lnSpc>
                <a:spcPct val="140000"/>
              </a:lnSpc>
              <a:spcBef>
                <a:spcPct val="50000"/>
              </a:spcBef>
            </a:pPr>
            <a:r>
              <a:rPr lang="tr-TR" altLang="tr-TR" sz="2200" b="0"/>
              <a:t>Aynı fon, 14 Haziran 2007 tarihli 5684 sayılı Sigortacılık Kanunu ile "</a:t>
            </a:r>
            <a:r>
              <a:rPr lang="tr-TR" altLang="tr-TR" sz="2200" b="0">
                <a:solidFill>
                  <a:srgbClr val="FF0000"/>
                </a:solidFill>
              </a:rPr>
              <a:t>Güvence Hesabı</a:t>
            </a:r>
            <a:r>
              <a:rPr lang="tr-TR" altLang="tr-TR" sz="2200" b="0"/>
              <a:t>“ adıyla yeniden kurulmuş ve kapsamı daha da genişletilmiştir.</a:t>
            </a:r>
          </a:p>
          <a:p>
            <a:pPr eaLnBrk="1" hangingPunct="1">
              <a:lnSpc>
                <a:spcPct val="140000"/>
              </a:lnSpc>
              <a:spcBef>
                <a:spcPct val="50000"/>
              </a:spcBef>
            </a:pPr>
            <a:r>
              <a:rPr lang="tr-TR" altLang="tr-TR" sz="2200" b="0"/>
              <a:t>Halen Güvence Hesabı</a:t>
            </a:r>
            <a:r>
              <a:rPr lang="tr-TR" altLang="tr-TR" b="0"/>
              <a:t> </a:t>
            </a:r>
            <a:r>
              <a:rPr lang="tr-TR" altLang="tr-TR" sz="2200" b="0"/>
              <a:t>olarak</a:t>
            </a:r>
            <a:r>
              <a:rPr lang="tr-TR" altLang="tr-TR"/>
              <a:t> </a:t>
            </a:r>
            <a:r>
              <a:rPr lang="tr-TR" altLang="tr-TR" sz="2200" b="0"/>
              <a:t>faaliyetine devam etmektedir.</a:t>
            </a:r>
          </a:p>
        </p:txBody>
      </p:sp>
      <p:sp>
        <p:nvSpPr>
          <p:cNvPr id="223235"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a:solidFill>
                  <a:srgbClr val="EA6868"/>
                </a:solidFill>
                <a:effectLst>
                  <a:outerShdw blurRad="38100" dist="38100" dir="2700000" algn="tl">
                    <a:srgbClr val="C0C0C0"/>
                  </a:outerShdw>
                </a:effectLst>
              </a:rPr>
              <a:t>Kuruluşu</a:t>
            </a:r>
            <a:endParaRPr lang="en-US" sz="3200" b="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3234"/>
                                        </p:tgtEl>
                                        <p:attrNameLst>
                                          <p:attrName>style.visibility</p:attrName>
                                        </p:attrNameLst>
                                      </p:cBhvr>
                                      <p:to>
                                        <p:strVal val="visible"/>
                                      </p:to>
                                    </p:set>
                                    <p:animEffect transition="in" filter="wipe(up)">
                                      <p:cBhvr>
                                        <p:cTn id="7" dur="500"/>
                                        <p:tgtEl>
                                          <p:spTgt spid="223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88" name="Text Box 36"/>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(Bedeni)</a:t>
            </a:r>
            <a:endParaRPr lang="en-US" sz="3200" b="0" dirty="0">
              <a:solidFill>
                <a:srgbClr val="EA6868"/>
              </a:solidFill>
              <a:effectLst>
                <a:outerShdw blurRad="38100" dist="38100" dir="2700000" algn="tl">
                  <a:srgbClr val="C0C0C0"/>
                </a:outerShdw>
              </a:effectLst>
            </a:endParaRPr>
          </a:p>
        </p:txBody>
      </p:sp>
      <p:sp>
        <p:nvSpPr>
          <p:cNvPr id="9" name="Text Box 2"/>
          <p:cNvSpPr txBox="1">
            <a:spLocks noChangeArrowheads="1"/>
          </p:cNvSpPr>
          <p:nvPr/>
        </p:nvSpPr>
        <p:spPr bwMode="auto">
          <a:xfrm>
            <a:off x="1908175" y="1844675"/>
            <a:ext cx="439261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t>Branşlara Göre Ödemeler…</a:t>
            </a:r>
          </a:p>
        </p:txBody>
      </p:sp>
      <p:graphicFrame>
        <p:nvGraphicFramePr>
          <p:cNvPr id="3" name="Tablo 2"/>
          <p:cNvGraphicFramePr>
            <a:graphicFrameLocks noGrp="1"/>
          </p:cNvGraphicFramePr>
          <p:nvPr/>
        </p:nvGraphicFramePr>
        <p:xfrm>
          <a:off x="1908175" y="2636838"/>
          <a:ext cx="4419600" cy="2543175"/>
        </p:xfrm>
        <a:graphic>
          <a:graphicData uri="http://schemas.openxmlformats.org/drawingml/2006/table">
            <a:tbl>
              <a:tblPr/>
              <a:tblGrid>
                <a:gridCol w="1498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10541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tblGrid>
              <a:tr h="200025">
                <a:tc rowSpan="2">
                  <a:txBody>
                    <a:bodyPr/>
                    <a:lstStyle/>
                    <a:p>
                      <a:pPr algn="ctr" rtl="0" fontAlgn="ctr"/>
                      <a:r>
                        <a:rPr lang="tr-TR" sz="1200" b="1" i="0" u="none" strike="noStrike" dirty="0">
                          <a:solidFill>
                            <a:srgbClr val="000000"/>
                          </a:solidFill>
                          <a:effectLst/>
                          <a:latin typeface="Calibri"/>
                        </a:rPr>
                        <a:t>Branşlar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ctr" rtl="0" fontAlgn="ctr"/>
                      <a:r>
                        <a:rPr lang="tr-TR" sz="1200" b="1" i="0" u="none" strike="noStrike" dirty="0">
                          <a:solidFill>
                            <a:srgbClr val="000000"/>
                          </a:solidFill>
                          <a:effectLst/>
                          <a:latin typeface="Calibri"/>
                        </a:rPr>
                        <a:t>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00025">
                <a:tc vMerge="1">
                  <a:txBody>
                    <a:bodyPr/>
                    <a:lstStyle/>
                    <a:p>
                      <a:endParaRPr lang="tr-TR"/>
                    </a:p>
                  </a:txBody>
                  <a:tcPr/>
                </a:tc>
                <a:tc gridSpan="2">
                  <a:txBody>
                    <a:bodyPr/>
                    <a:lstStyle/>
                    <a:p>
                      <a:pPr algn="ctr" rtl="0" fontAlgn="ctr"/>
                      <a:r>
                        <a:rPr lang="tr-TR" sz="1200" b="1" i="0" u="none" strike="noStrike">
                          <a:solidFill>
                            <a:srgbClr val="000000"/>
                          </a:solidFill>
                          <a:effectLst/>
                          <a:latin typeface="Calibri"/>
                        </a:rPr>
                        <a:t>Adet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gridSpan="2">
                  <a:txBody>
                    <a:bodyPr/>
                    <a:lstStyle/>
                    <a:p>
                      <a:pPr algn="ctr" rtl="0" fontAlgn="ctr"/>
                      <a:r>
                        <a:rPr lang="tr-TR" sz="1200" b="1" i="0" u="none" strike="noStrike" dirty="0">
                          <a:solidFill>
                            <a:srgbClr val="000000"/>
                          </a:solidFill>
                          <a:effectLst/>
                          <a:latin typeface="Calibri"/>
                        </a:rPr>
                        <a:t>Tutar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1"/>
                  </a:ext>
                </a:extLst>
              </a:tr>
              <a:tr h="381000">
                <a:tc>
                  <a:txBody>
                    <a:bodyPr/>
                    <a:lstStyle/>
                    <a:p>
                      <a:pPr algn="l" rtl="0" fontAlgn="ctr"/>
                      <a:r>
                        <a:rPr lang="tr-TR" sz="1200" b="1" i="0" u="none" strike="noStrike">
                          <a:solidFill>
                            <a:srgbClr val="000000"/>
                          </a:solidFill>
                          <a:effectLst/>
                          <a:latin typeface="Calibri"/>
                        </a:rPr>
                        <a:t>Trafik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1.336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79.387.886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17,92%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rtl="0" fontAlgn="ctr"/>
                      <a:r>
                        <a:rPr lang="tr-TR" sz="1200" b="1" i="0" u="none" strike="noStrike">
                          <a:solidFill>
                            <a:srgbClr val="000000"/>
                          </a:solidFill>
                          <a:effectLst/>
                          <a:latin typeface="Calibri"/>
                        </a:rPr>
                        <a:t>Ferdi Kaza Koltuk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3.476.957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rtl="0" fontAlgn="ctr"/>
                      <a:r>
                        <a:rPr lang="tr-TR" sz="1200" b="1" i="0" u="none" strike="noStrike">
                          <a:solidFill>
                            <a:srgbClr val="000000"/>
                          </a:solidFill>
                          <a:effectLst/>
                          <a:latin typeface="Calibri"/>
                        </a:rPr>
                        <a:t>Taşımacılık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787.070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algn="l" rtl="0" fontAlgn="ctr"/>
                      <a:r>
                        <a:rPr lang="tr-TR" sz="1200" b="1" i="0" u="none" strike="noStrike">
                          <a:solidFill>
                            <a:srgbClr val="000000"/>
                          </a:solidFill>
                          <a:effectLst/>
                          <a:latin typeface="Calibri"/>
                        </a:rPr>
                        <a:t>Tehlikeli Maddeler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116.684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1000">
                <a:tc>
                  <a:txBody>
                    <a:bodyPr/>
                    <a:lstStyle/>
                    <a:p>
                      <a:pPr algn="l" rtl="0" fontAlgn="ctr"/>
                      <a:r>
                        <a:rPr lang="tr-TR" sz="1200" b="1" i="0" u="none" strike="noStrike">
                          <a:solidFill>
                            <a:srgbClr val="000000"/>
                          </a:solidFill>
                          <a:effectLst/>
                          <a:latin typeface="Calibri"/>
                        </a:rPr>
                        <a:t>Tüpgaz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6.991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125">
                <a:tc>
                  <a:txBody>
                    <a:bodyPr/>
                    <a:lstStyle/>
                    <a:p>
                      <a:pPr algn="ctr" rtl="0" fontAlgn="ctr"/>
                      <a:r>
                        <a:rPr lang="tr-TR" sz="1200" b="1" i="0" u="none" strike="noStrike">
                          <a:solidFill>
                            <a:srgbClr val="000000"/>
                          </a:solidFill>
                          <a:effectLst/>
                          <a:latin typeface="Calibri"/>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400" b="1" i="0" u="none" strike="noStrike">
                          <a:solidFill>
                            <a:srgbClr val="003366"/>
                          </a:solidFill>
                          <a:effectLst/>
                          <a:latin typeface="Calibri"/>
                        </a:rPr>
                        <a:t>1.371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400" b="1" i="0" u="none" strike="noStrike">
                          <a:solidFill>
                            <a:srgbClr val="003366"/>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tr-TR" sz="1400" b="1" i="0" u="none" strike="noStrike" dirty="0">
                          <a:solidFill>
                            <a:srgbClr val="003366"/>
                          </a:solidFill>
                          <a:effectLst/>
                          <a:latin typeface="Calibri"/>
                        </a:rPr>
                        <a:t>83.775.588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400" b="1" i="0" u="none" strike="noStrike" dirty="0">
                          <a:solidFill>
                            <a:srgbClr val="003366"/>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bl>
          </a:graphicData>
        </a:graphic>
      </p:graphicFrame>
      <p:sp>
        <p:nvSpPr>
          <p:cNvPr id="6" name="Text Box 49"/>
          <p:cNvSpPr txBox="1">
            <a:spLocks noChangeArrowheads="1"/>
          </p:cNvSpPr>
          <p:nvPr/>
        </p:nvSpPr>
        <p:spPr bwMode="auto">
          <a:xfrm>
            <a:off x="6202363" y="811213"/>
            <a:ext cx="2413000" cy="355600"/>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a:effectLst>
                  <a:outerShdw blurRad="38100" dist="38100" dir="2700000" algn="tl">
                    <a:srgbClr val="C0C0C0"/>
                  </a:outerShdw>
                </a:effectLst>
              </a:rPr>
              <a:t>01.01.2015 - 31.12.2015</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nodeType="afterGroup">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88" name="Text Box 36"/>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(Bedeni)</a:t>
            </a:r>
            <a:endParaRPr lang="en-US" sz="3200" b="0" dirty="0">
              <a:solidFill>
                <a:srgbClr val="EA6868"/>
              </a:solidFill>
              <a:effectLst>
                <a:outerShdw blurRad="38100" dist="38100" dir="2700000" algn="tl">
                  <a:srgbClr val="C0C0C0"/>
                </a:outerShdw>
              </a:effectLst>
            </a:endParaRPr>
          </a:p>
        </p:txBody>
      </p:sp>
      <p:sp>
        <p:nvSpPr>
          <p:cNvPr id="9" name="Text Box 2"/>
          <p:cNvSpPr txBox="1">
            <a:spLocks noChangeArrowheads="1"/>
          </p:cNvSpPr>
          <p:nvPr/>
        </p:nvSpPr>
        <p:spPr bwMode="auto">
          <a:xfrm>
            <a:off x="2051050" y="1885950"/>
            <a:ext cx="44656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t>Branşlara Göre Ödemeler…</a:t>
            </a:r>
          </a:p>
        </p:txBody>
      </p:sp>
      <p:graphicFrame>
        <p:nvGraphicFramePr>
          <p:cNvPr id="3" name="Tablo 2"/>
          <p:cNvGraphicFramePr>
            <a:graphicFrameLocks noGrp="1"/>
          </p:cNvGraphicFramePr>
          <p:nvPr/>
        </p:nvGraphicFramePr>
        <p:xfrm>
          <a:off x="2124075" y="2636838"/>
          <a:ext cx="4419600" cy="2686050"/>
        </p:xfrm>
        <a:graphic>
          <a:graphicData uri="http://schemas.openxmlformats.org/drawingml/2006/table">
            <a:tbl>
              <a:tblPr/>
              <a:tblGrid>
                <a:gridCol w="1498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10541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tblGrid>
              <a:tr h="200025">
                <a:tc rowSpan="2">
                  <a:txBody>
                    <a:bodyPr/>
                    <a:lstStyle/>
                    <a:p>
                      <a:pPr algn="ctr" rtl="0" fontAlgn="ctr"/>
                      <a:r>
                        <a:rPr lang="tr-TR" sz="1200" b="1" i="0" u="none" strike="noStrike" dirty="0">
                          <a:solidFill>
                            <a:srgbClr val="000000"/>
                          </a:solidFill>
                          <a:effectLst/>
                          <a:latin typeface="Calibri"/>
                        </a:rPr>
                        <a:t>Branşlar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ctr" rtl="0" fontAlgn="ctr"/>
                      <a:r>
                        <a:rPr lang="tr-TR" sz="1200" b="1" i="0" u="none" strike="noStrike">
                          <a:solidFill>
                            <a:srgbClr val="000000"/>
                          </a:solidFill>
                          <a:effectLst/>
                          <a:latin typeface="Calibri"/>
                        </a:rPr>
                        <a:t>Ödeme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00025">
                <a:tc vMerge="1">
                  <a:txBody>
                    <a:bodyPr/>
                    <a:lstStyle/>
                    <a:p>
                      <a:endParaRPr lang="tr-TR"/>
                    </a:p>
                  </a:txBody>
                  <a:tcPr/>
                </a:tc>
                <a:tc gridSpan="2">
                  <a:txBody>
                    <a:bodyPr/>
                    <a:lstStyle/>
                    <a:p>
                      <a:pPr algn="ctr" rtl="0" fontAlgn="ctr"/>
                      <a:r>
                        <a:rPr lang="tr-TR" sz="1200" b="1" i="0" u="none" strike="noStrike">
                          <a:solidFill>
                            <a:srgbClr val="000000"/>
                          </a:solidFill>
                          <a:effectLst/>
                          <a:latin typeface="Calibri"/>
                        </a:rPr>
                        <a:t>Adet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gridSpan="2">
                  <a:txBody>
                    <a:bodyPr/>
                    <a:lstStyle/>
                    <a:p>
                      <a:pPr algn="ctr" rtl="0" fontAlgn="ctr"/>
                      <a:r>
                        <a:rPr lang="tr-TR" sz="1200" b="1" i="0" u="none" strike="noStrike">
                          <a:solidFill>
                            <a:srgbClr val="000000"/>
                          </a:solidFill>
                          <a:effectLst/>
                          <a:latin typeface="Calibri"/>
                        </a:rPr>
                        <a:t>Tutar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1"/>
                  </a:ext>
                </a:extLst>
              </a:tr>
              <a:tr h="409575">
                <a:tc>
                  <a:txBody>
                    <a:bodyPr/>
                    <a:lstStyle/>
                    <a:p>
                      <a:pPr algn="l" rtl="0" fontAlgn="ctr"/>
                      <a:r>
                        <a:rPr lang="tr-TR" sz="1200" b="1" i="0" u="none" strike="noStrike" dirty="0">
                          <a:solidFill>
                            <a:srgbClr val="000000"/>
                          </a:solidFill>
                          <a:effectLst/>
                          <a:latin typeface="Calibri"/>
                        </a:rPr>
                        <a:t>Trafik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48.088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98,99%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402.153.226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90,77%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575">
                <a:tc>
                  <a:txBody>
                    <a:bodyPr/>
                    <a:lstStyle/>
                    <a:p>
                      <a:pPr algn="l" rtl="0" fontAlgn="ctr"/>
                      <a:r>
                        <a:rPr lang="tr-TR" sz="1200" b="1" i="0" u="none" strike="noStrike">
                          <a:solidFill>
                            <a:srgbClr val="000000"/>
                          </a:solidFill>
                          <a:effectLst/>
                          <a:latin typeface="Calibri"/>
                        </a:rPr>
                        <a:t>Ferdi Kaza Koltuk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35.063.648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575">
                <a:tc>
                  <a:txBody>
                    <a:bodyPr/>
                    <a:lstStyle/>
                    <a:p>
                      <a:pPr algn="l" rtl="0" fontAlgn="ctr"/>
                      <a:r>
                        <a:rPr lang="tr-TR" sz="1200" b="1" i="0" u="none" strike="noStrike">
                          <a:solidFill>
                            <a:srgbClr val="000000"/>
                          </a:solidFill>
                          <a:effectLst/>
                          <a:latin typeface="Calibri"/>
                        </a:rPr>
                        <a:t>Taşımacılık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4.183.084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575">
                <a:tc>
                  <a:txBody>
                    <a:bodyPr/>
                    <a:lstStyle/>
                    <a:p>
                      <a:pPr algn="l" rtl="0" fontAlgn="ctr"/>
                      <a:r>
                        <a:rPr lang="tr-TR" sz="1200" b="1" i="0" u="none" strike="noStrike">
                          <a:solidFill>
                            <a:srgbClr val="000000"/>
                          </a:solidFill>
                          <a:effectLst/>
                          <a:latin typeface="Calibri"/>
                        </a:rPr>
                        <a:t>Tehlikeli Maddeler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1.530.403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575">
                <a:tc>
                  <a:txBody>
                    <a:bodyPr/>
                    <a:lstStyle/>
                    <a:p>
                      <a:pPr algn="l" rtl="0" fontAlgn="ctr"/>
                      <a:r>
                        <a:rPr lang="tr-TR" sz="1200" b="1" i="0" u="none" strike="noStrike">
                          <a:solidFill>
                            <a:srgbClr val="000000"/>
                          </a:solidFill>
                          <a:effectLst/>
                          <a:latin typeface="Calibri"/>
                        </a:rPr>
                        <a:t>Tüpgaz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a:ln>
                            <a:noFill/>
                          </a:ln>
                          <a:solidFill>
                            <a:schemeClr val="tx1"/>
                          </a:solidFill>
                          <a:effectLst/>
                          <a:latin typeface="Calibri" pitchFamily="34" charset="0"/>
                          <a:ea typeface="+mn-ea"/>
                          <a:cs typeface="+mn-cs"/>
                        </a:rPr>
                        <a:t>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106.429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300" b="1" i="0" u="none" strike="noStrike" kern="1200" cap="none" normalizeH="0" baseline="0" dirty="0">
                          <a:ln>
                            <a:noFill/>
                          </a:ln>
                          <a:solidFill>
                            <a:schemeClr val="tx1"/>
                          </a:solidFill>
                          <a:effectLst/>
                          <a:latin typeface="Calibri" pitchFamily="34" charset="0"/>
                          <a:ea typeface="+mn-ea"/>
                          <a:cs typeface="+mn-cs"/>
                        </a:rPr>
                        <a:t>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125">
                <a:tc>
                  <a:txBody>
                    <a:bodyPr/>
                    <a:lstStyle/>
                    <a:p>
                      <a:pPr algn="ctr" rtl="0" fontAlgn="ctr"/>
                      <a:r>
                        <a:rPr lang="tr-TR" sz="1200" b="1" i="0" u="none" strike="noStrike">
                          <a:solidFill>
                            <a:srgbClr val="000000"/>
                          </a:solidFill>
                          <a:effectLst/>
                          <a:latin typeface="Calibri"/>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400" b="1" i="0" u="none" strike="noStrike">
                          <a:solidFill>
                            <a:srgbClr val="003366"/>
                          </a:solidFill>
                          <a:effectLst/>
                          <a:latin typeface="Calibri"/>
                        </a:rPr>
                        <a:t>48.578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400" b="1" i="0" u="none" strike="noStrike">
                          <a:solidFill>
                            <a:srgbClr val="003366"/>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tr-TR" sz="1400" b="1" i="0" u="none" strike="noStrike">
                          <a:solidFill>
                            <a:srgbClr val="003366"/>
                          </a:solidFill>
                          <a:effectLst/>
                          <a:latin typeface="Calibri"/>
                        </a:rPr>
                        <a:t>443.036.790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400" b="1" i="0" u="none" strike="noStrike" dirty="0">
                          <a:solidFill>
                            <a:srgbClr val="003366"/>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bl>
          </a:graphicData>
        </a:graphic>
      </p:graphicFrame>
      <p:sp>
        <p:nvSpPr>
          <p:cNvPr id="6" name="Text Box 49"/>
          <p:cNvSpPr txBox="1">
            <a:spLocks noChangeArrowheads="1"/>
          </p:cNvSpPr>
          <p:nvPr/>
        </p:nvSpPr>
        <p:spPr bwMode="auto">
          <a:xfrm>
            <a:off x="6202363" y="811213"/>
            <a:ext cx="2247900" cy="355600"/>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a:effectLst>
                  <a:outerShdw blurRad="38100" dist="38100" dir="2700000" algn="tl">
                    <a:srgbClr val="C0C0C0"/>
                  </a:outerShdw>
                </a:effectLst>
              </a:rPr>
              <a:t>31.12.2015 itibari ile…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nodeType="afterGroup">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6"/>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(İflas)</a:t>
            </a:r>
            <a:endParaRPr lang="en-US" sz="3200" b="0" dirty="0">
              <a:solidFill>
                <a:srgbClr val="EA6868"/>
              </a:solidFill>
              <a:effectLst>
                <a:outerShdw blurRad="38100" dist="38100" dir="2700000" algn="tl">
                  <a:srgbClr val="C0C0C0"/>
                </a:outerShdw>
              </a:effectLst>
            </a:endParaRPr>
          </a:p>
        </p:txBody>
      </p:sp>
      <p:sp>
        <p:nvSpPr>
          <p:cNvPr id="4" name="Text Box 2"/>
          <p:cNvSpPr txBox="1">
            <a:spLocks noChangeArrowheads="1"/>
          </p:cNvSpPr>
          <p:nvPr/>
        </p:nvSpPr>
        <p:spPr bwMode="auto">
          <a:xfrm>
            <a:off x="1908175" y="1423988"/>
            <a:ext cx="49672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t>İflas Şirketleri adına yapılan ödemeler</a:t>
            </a:r>
            <a:endParaRPr lang="tr-TR" altLang="tr-TR" b="0"/>
          </a:p>
        </p:txBody>
      </p:sp>
      <p:graphicFrame>
        <p:nvGraphicFramePr>
          <p:cNvPr id="46144" name="Group 64"/>
          <p:cNvGraphicFramePr>
            <a:graphicFrameLocks noGrp="1"/>
          </p:cNvGraphicFramePr>
          <p:nvPr/>
        </p:nvGraphicFramePr>
        <p:xfrm>
          <a:off x="1908175" y="2006600"/>
          <a:ext cx="4968875" cy="4411663"/>
        </p:xfrm>
        <a:graphic>
          <a:graphicData uri="http://schemas.openxmlformats.org/drawingml/2006/table">
            <a:tbl>
              <a:tblPr/>
              <a:tblGrid>
                <a:gridCol w="180087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7765">
                  <a:extLst>
                    <a:ext uri="{9D8B030D-6E8A-4147-A177-3AD203B41FA5}">
                      <a16:colId xmlns:a16="http://schemas.microsoft.com/office/drawing/2014/main" val="20003"/>
                    </a:ext>
                  </a:extLst>
                </a:gridCol>
              </a:tblGrid>
              <a:tr h="232639">
                <a:tc rowSpan="2">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dirty="0" smtClean="0">
                          <a:ln>
                            <a:noFill/>
                          </a:ln>
                          <a:solidFill>
                            <a:srgbClr val="000000"/>
                          </a:solidFill>
                          <a:effectLst/>
                          <a:latin typeface="Calibri" pitchFamily="34" charset="0"/>
                        </a:rPr>
                        <a:t>İflas Şirketi</a:t>
                      </a:r>
                    </a:p>
                  </a:txBody>
                  <a:tcPr marL="9527" marR="9527" marT="95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gridSpan="3">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smtClean="0">
                          <a:ln>
                            <a:noFill/>
                          </a:ln>
                          <a:solidFill>
                            <a:srgbClr val="000000"/>
                          </a:solidFill>
                          <a:effectLst/>
                          <a:latin typeface="Calibri" pitchFamily="34" charset="0"/>
                        </a:rPr>
                        <a:t>Ödeme</a:t>
                      </a:r>
                    </a:p>
                  </a:txBody>
                  <a:tcPr marL="9527" marR="9527" marT="95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09261">
                <a:tc vMerge="1">
                  <a:txBody>
                    <a:bodyPr/>
                    <a:lstStyle/>
                    <a:p>
                      <a:endParaRPr lang="tr-TR"/>
                    </a:p>
                  </a:txBody>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dirty="0" smtClean="0">
                          <a:ln>
                            <a:noFill/>
                          </a:ln>
                          <a:solidFill>
                            <a:srgbClr val="000000"/>
                          </a:solidFill>
                          <a:effectLst/>
                          <a:latin typeface="Calibri" pitchFamily="34" charset="0"/>
                        </a:rPr>
                        <a:t>Adet</a:t>
                      </a:r>
                    </a:p>
                  </a:txBody>
                  <a:tcPr marL="9527" marR="9527" marT="95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smtClean="0">
                          <a:ln>
                            <a:noFill/>
                          </a:ln>
                          <a:solidFill>
                            <a:srgbClr val="000000"/>
                          </a:solidFill>
                          <a:effectLst/>
                          <a:latin typeface="Calibri" pitchFamily="34" charset="0"/>
                        </a:rPr>
                        <a:t>Tutar</a:t>
                      </a:r>
                    </a:p>
                  </a:txBody>
                  <a:tcPr marL="9527" marR="9527" marT="95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300" b="1" i="0" u="none" strike="noStrike" cap="none" normalizeH="0" baseline="0" smtClean="0">
                          <a:ln>
                            <a:noFill/>
                          </a:ln>
                          <a:solidFill>
                            <a:srgbClr val="000000"/>
                          </a:solidFill>
                          <a:effectLst/>
                          <a:latin typeface="Calibri" pitchFamily="34" charset="0"/>
                        </a:rPr>
                        <a:t>Yüzde</a:t>
                      </a:r>
                    </a:p>
                  </a:txBody>
                  <a:tcPr marL="9527" marR="9527" marT="95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63892">
                <a:tc>
                  <a:txBody>
                    <a:bodyPr/>
                    <a:lstStyle/>
                    <a:p>
                      <a:pPr algn="l" fontAlgn="ctr"/>
                      <a:r>
                        <a:rPr lang="tr-TR" sz="1300" b="1" i="0" u="none" strike="noStrike" dirty="0">
                          <a:effectLst/>
                          <a:latin typeface="Times New Roman"/>
                        </a:rPr>
                        <a:t>Akdeniz </a:t>
                      </a:r>
                      <a:r>
                        <a:rPr lang="tr-TR" sz="1300" b="1" i="0" u="none" strike="noStrike" dirty="0" smtClean="0">
                          <a:effectLst/>
                          <a:latin typeface="Times New Roman"/>
                        </a:rPr>
                        <a:t>Sigorta</a:t>
                      </a:r>
                      <a:endParaRPr lang="tr-TR" sz="13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fontAlgn="ctr"/>
                      <a:r>
                        <a:rPr lang="tr-TR" sz="1300" b="1" i="0" u="none" strike="noStrike">
                          <a:effectLst/>
                          <a:latin typeface="Times New Roman"/>
                        </a:rPr>
                        <a:t>22.612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tr-TR" sz="1300" b="1" i="0" u="none" strike="noStrike">
                          <a:effectLst/>
                          <a:latin typeface="Times New Roman"/>
                        </a:rPr>
                        <a:t>23.087.007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100" b="1" i="0" u="none" strike="noStrike" dirty="0">
                          <a:effectLst/>
                          <a:latin typeface="Arial Tur"/>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8430">
                <a:tc>
                  <a:txBody>
                    <a:bodyPr/>
                    <a:lstStyle/>
                    <a:p>
                      <a:pPr algn="l" fontAlgn="ctr"/>
                      <a:r>
                        <a:rPr lang="tr-TR" sz="1300" b="1" i="0" u="none" strike="noStrike" dirty="0" err="1">
                          <a:effectLst/>
                          <a:latin typeface="Times New Roman"/>
                        </a:rPr>
                        <a:t>Egs</a:t>
                      </a:r>
                      <a:r>
                        <a:rPr lang="tr-TR" sz="1300" b="1" i="0" u="none" strike="noStrike" dirty="0">
                          <a:effectLst/>
                          <a:latin typeface="Times New Roman"/>
                        </a:rPr>
                        <a:t>  </a:t>
                      </a:r>
                      <a:r>
                        <a:rPr lang="tr-TR" sz="1300" b="1" i="0" u="none" strike="noStrike" dirty="0" smtClean="0">
                          <a:effectLst/>
                          <a:latin typeface="Times New Roman"/>
                        </a:rPr>
                        <a:t>Sigorta.</a:t>
                      </a:r>
                      <a:endParaRPr lang="tr-TR" sz="13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fontAlgn="ctr"/>
                      <a:r>
                        <a:rPr lang="tr-TR" sz="1300" b="1" i="0" u="none" strike="noStrike">
                          <a:effectLst/>
                          <a:latin typeface="Times New Roman"/>
                        </a:rPr>
                        <a:t>4.600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tr-TR" sz="1300" b="1" i="0" u="none" strike="noStrike">
                          <a:effectLst/>
                          <a:latin typeface="Times New Roman"/>
                        </a:rPr>
                        <a:t>7.637.035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100" b="1" i="0" u="none" strike="noStrike" dirty="0">
                          <a:effectLst/>
                          <a:latin typeface="Arial Tur"/>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8430">
                <a:tc>
                  <a:txBody>
                    <a:bodyPr/>
                    <a:lstStyle/>
                    <a:p>
                      <a:pPr algn="l" fontAlgn="ctr"/>
                      <a:r>
                        <a:rPr lang="tr-TR" sz="1300" b="1" i="0" u="none" strike="noStrike" dirty="0">
                          <a:effectLst/>
                          <a:latin typeface="Times New Roman"/>
                        </a:rPr>
                        <a:t>Emek </a:t>
                      </a:r>
                      <a:r>
                        <a:rPr lang="tr-TR" sz="1300" b="1" i="0" u="none" strike="noStrike" dirty="0" smtClean="0">
                          <a:effectLst/>
                          <a:latin typeface="Times New Roman"/>
                        </a:rPr>
                        <a:t>Sigorta.</a:t>
                      </a:r>
                      <a:endParaRPr lang="tr-TR" sz="13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fontAlgn="ctr"/>
                      <a:r>
                        <a:rPr lang="tr-TR" sz="1300" b="1" i="0" u="none" strike="noStrike">
                          <a:effectLst/>
                          <a:latin typeface="Times New Roman"/>
                        </a:rPr>
                        <a:t>1.978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tr-TR" sz="1300" b="1" i="0" u="none" strike="noStrike">
                          <a:effectLst/>
                          <a:latin typeface="Times New Roman"/>
                        </a:rPr>
                        <a:t>1.549.902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100" b="1" i="0" u="none" strike="noStrike" dirty="0">
                          <a:effectLst/>
                          <a:latin typeface="Arial Tur"/>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8430">
                <a:tc>
                  <a:txBody>
                    <a:bodyPr/>
                    <a:lstStyle/>
                    <a:p>
                      <a:pPr algn="l" fontAlgn="ctr"/>
                      <a:r>
                        <a:rPr lang="tr-TR" sz="1300" b="1" i="0" u="none" strike="noStrike" dirty="0">
                          <a:effectLst/>
                          <a:latin typeface="Times New Roman"/>
                        </a:rPr>
                        <a:t>GIC </a:t>
                      </a:r>
                      <a:r>
                        <a:rPr lang="tr-TR" sz="1300" b="1" i="0" u="none" strike="noStrike" dirty="0" smtClean="0">
                          <a:effectLst/>
                          <a:latin typeface="Times New Roman"/>
                        </a:rPr>
                        <a:t>Sigorta.</a:t>
                      </a:r>
                      <a:endParaRPr lang="tr-TR" sz="13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fontAlgn="ctr"/>
                      <a:r>
                        <a:rPr lang="tr-TR" sz="1300" b="1" i="0" u="none" strike="noStrike">
                          <a:effectLst/>
                          <a:latin typeface="Times New Roman"/>
                        </a:rPr>
                        <a:t>2.190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tr-TR" sz="1300" b="1" i="0" u="none" strike="noStrike">
                          <a:effectLst/>
                          <a:latin typeface="Times New Roman"/>
                        </a:rPr>
                        <a:t>2.827.162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100" b="1" i="0" u="none" strike="noStrike" dirty="0">
                          <a:effectLst/>
                          <a:latin typeface="Arial Tur"/>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8430">
                <a:tc>
                  <a:txBody>
                    <a:bodyPr/>
                    <a:lstStyle/>
                    <a:p>
                      <a:pPr algn="l" fontAlgn="ctr"/>
                      <a:r>
                        <a:rPr lang="tr-TR" sz="1300" b="1" i="0" u="none" strike="noStrike" dirty="0">
                          <a:effectLst/>
                          <a:latin typeface="Times New Roman"/>
                        </a:rPr>
                        <a:t>Kapital </a:t>
                      </a:r>
                      <a:r>
                        <a:rPr lang="tr-TR" sz="1300" b="1" i="0" u="none" strike="noStrike" dirty="0" smtClean="0">
                          <a:effectLst/>
                          <a:latin typeface="Times New Roman"/>
                        </a:rPr>
                        <a:t>Sigorta.</a:t>
                      </a:r>
                      <a:endParaRPr lang="tr-TR" sz="13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fontAlgn="ctr"/>
                      <a:r>
                        <a:rPr lang="tr-TR" sz="1300" b="1" i="0" u="none" strike="noStrike">
                          <a:effectLst/>
                          <a:latin typeface="Times New Roman"/>
                        </a:rPr>
                        <a:t>18.522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tr-TR" sz="1300" b="1" i="0" u="none" strike="noStrike">
                          <a:effectLst/>
                          <a:latin typeface="Times New Roman"/>
                        </a:rPr>
                        <a:t>27.989.653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100" b="1" i="0" u="none" strike="noStrike" dirty="0">
                          <a:effectLst/>
                          <a:latin typeface="Arial Tur"/>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8430">
                <a:tc>
                  <a:txBody>
                    <a:bodyPr/>
                    <a:lstStyle/>
                    <a:p>
                      <a:pPr algn="l" fontAlgn="ctr"/>
                      <a:r>
                        <a:rPr lang="tr-TR" sz="1300" b="1" i="0" u="none" strike="noStrike" dirty="0">
                          <a:effectLst/>
                          <a:latin typeface="Times New Roman"/>
                        </a:rPr>
                        <a:t>Universal </a:t>
                      </a:r>
                      <a:r>
                        <a:rPr lang="tr-TR" sz="1300" b="1" i="0" u="none" strike="noStrike" dirty="0" smtClean="0">
                          <a:effectLst/>
                          <a:latin typeface="Times New Roman"/>
                        </a:rPr>
                        <a:t>Sigorta</a:t>
                      </a:r>
                      <a:endParaRPr lang="tr-TR" sz="13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fontAlgn="ctr"/>
                      <a:r>
                        <a:rPr lang="tr-TR" sz="1300" b="1" i="0" u="none" strike="noStrike">
                          <a:effectLst/>
                          <a:latin typeface="Times New Roman"/>
                        </a:rPr>
                        <a:t>3.074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tr-TR" sz="1300" b="1" i="0" u="none" strike="noStrike">
                          <a:effectLst/>
                          <a:latin typeface="Times New Roman"/>
                        </a:rPr>
                        <a:t>3.079.057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100" b="1" i="0" u="none" strike="noStrike" dirty="0">
                          <a:effectLst/>
                          <a:latin typeface="Arial Tur"/>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8430">
                <a:tc>
                  <a:txBody>
                    <a:bodyPr/>
                    <a:lstStyle/>
                    <a:p>
                      <a:pPr algn="l" fontAlgn="ctr"/>
                      <a:r>
                        <a:rPr lang="tr-TR" sz="1300" b="1" i="0" u="none" strike="noStrike" dirty="0">
                          <a:effectLst/>
                          <a:latin typeface="Times New Roman"/>
                        </a:rPr>
                        <a:t>Batı </a:t>
                      </a:r>
                      <a:r>
                        <a:rPr lang="tr-TR" sz="1300" b="1" i="0" u="none" strike="noStrike" dirty="0" smtClean="0">
                          <a:effectLst/>
                          <a:latin typeface="Times New Roman"/>
                        </a:rPr>
                        <a:t>Sigorta.</a:t>
                      </a:r>
                      <a:endParaRPr lang="tr-TR" sz="13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fontAlgn="ctr"/>
                      <a:r>
                        <a:rPr lang="tr-TR" sz="1300" b="1" i="0" u="none" strike="noStrike">
                          <a:effectLst/>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tr-TR" sz="1300" b="1" i="0" u="none" strike="noStrike">
                          <a:effectLst/>
                          <a:latin typeface="Times New Roman"/>
                        </a:rPr>
                        <a:t>172.756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100" b="1" i="0" u="none" strike="noStrike" dirty="0">
                          <a:effectLst/>
                          <a:latin typeface="Arial Tur"/>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8430">
                <a:tc>
                  <a:txBody>
                    <a:bodyPr/>
                    <a:lstStyle/>
                    <a:p>
                      <a:pPr algn="l" fontAlgn="ctr"/>
                      <a:r>
                        <a:rPr lang="tr-TR" sz="1300" b="1" i="0" u="none" strike="noStrike" dirty="0">
                          <a:effectLst/>
                          <a:latin typeface="Times New Roman"/>
                        </a:rPr>
                        <a:t>Hür </a:t>
                      </a:r>
                      <a:r>
                        <a:rPr lang="tr-TR" sz="1300" b="1" i="0" u="none" strike="noStrike" dirty="0" smtClean="0">
                          <a:effectLst/>
                          <a:latin typeface="Times New Roman"/>
                        </a:rPr>
                        <a:t>Sigorta.</a:t>
                      </a:r>
                      <a:endParaRPr lang="tr-TR" sz="13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fontAlgn="ctr"/>
                      <a:r>
                        <a:rPr lang="tr-TR" sz="1300" b="1" i="0" u="none" strike="noStrike">
                          <a:effectLst/>
                          <a:latin typeface="Times New Roman"/>
                        </a:rPr>
                        <a:t>2.721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tr-TR" sz="1300" b="1" i="0" u="none" strike="noStrike">
                          <a:effectLst/>
                          <a:latin typeface="Times New Roman"/>
                        </a:rPr>
                        <a:t>25.022.239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100" b="1" i="0" u="none" strike="noStrike" dirty="0">
                          <a:effectLst/>
                          <a:latin typeface="Arial Tur"/>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8430">
                <a:tc>
                  <a:txBody>
                    <a:bodyPr/>
                    <a:lstStyle/>
                    <a:p>
                      <a:pPr algn="l" fontAlgn="ctr"/>
                      <a:r>
                        <a:rPr lang="tr-TR" sz="1300" b="1" i="0" u="none" strike="noStrike" dirty="0">
                          <a:effectLst/>
                          <a:latin typeface="Times New Roman"/>
                        </a:rPr>
                        <a:t>Ege </a:t>
                      </a:r>
                      <a:r>
                        <a:rPr lang="tr-TR" sz="1300" b="1" i="0" u="none" strike="noStrike" dirty="0" smtClean="0">
                          <a:effectLst/>
                          <a:latin typeface="Times New Roman"/>
                        </a:rPr>
                        <a:t>Sigorta</a:t>
                      </a:r>
                      <a:endParaRPr lang="tr-TR" sz="1300" b="1" i="0" u="none" strike="noStrike" dirty="0">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algn="ctr" fontAlgn="ctr"/>
                      <a:r>
                        <a:rPr lang="tr-TR" sz="1300" b="1" i="0" u="none" strike="noStrike">
                          <a:effectLst/>
                          <a:latin typeface="Times New Roman"/>
                        </a:rPr>
                        <a:t>10.599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ctr"/>
                      <a:r>
                        <a:rPr lang="tr-TR" sz="1300" b="1" i="0" u="none" strike="noStrike">
                          <a:effectLst/>
                          <a:latin typeface="Times New Roman"/>
                        </a:rPr>
                        <a:t>47.542.009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tr-TR" sz="1100" b="1" i="0" u="none" strike="noStrike" dirty="0">
                          <a:effectLst/>
                          <a:latin typeface="Arial Tur"/>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8430">
                <a:tc>
                  <a:txBody>
                    <a:bodyPr/>
                    <a:lstStyle/>
                    <a:p>
                      <a:pPr algn="l" fontAlgn="ctr"/>
                      <a:r>
                        <a:rPr lang="tr-TR" sz="1300" b="1" i="0" u="none" strike="noStrike" dirty="0">
                          <a:effectLst/>
                          <a:latin typeface="Times New Roman"/>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fontAlgn="ctr"/>
                      <a:r>
                        <a:rPr lang="tr-TR" sz="1300" b="1" i="0" u="none" strike="noStrike">
                          <a:effectLst/>
                          <a:latin typeface="Times New Roman"/>
                        </a:rPr>
                        <a:t>66.299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r" fontAlgn="ctr"/>
                      <a:r>
                        <a:rPr lang="tr-TR" sz="1300" b="1" i="0" u="none" strike="noStrike">
                          <a:effectLst/>
                          <a:latin typeface="Times New Roman"/>
                        </a:rPr>
                        <a:t>138.906.820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l" fontAlgn="ctr"/>
                      <a:endParaRPr lang="tr-TR" sz="1000" b="0" i="0" u="none" strike="noStrike" dirty="0">
                        <a:effectLst/>
                        <a:latin typeface="Arial Tu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11"/>
                  </a:ext>
                </a:extLst>
              </a:tr>
            </a:tbl>
          </a:graphicData>
        </a:graphic>
      </p:graphicFrame>
      <p:sp>
        <p:nvSpPr>
          <p:cNvPr id="7" name="Text Box 49"/>
          <p:cNvSpPr txBox="1">
            <a:spLocks noChangeArrowheads="1"/>
          </p:cNvSpPr>
          <p:nvPr/>
        </p:nvSpPr>
        <p:spPr bwMode="auto">
          <a:xfrm>
            <a:off x="6202363" y="811213"/>
            <a:ext cx="2247900" cy="355600"/>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a:effectLst>
                  <a:outerShdw blurRad="38100" dist="38100" dir="2700000" algn="tl">
                    <a:srgbClr val="C0C0C0"/>
                  </a:outerShdw>
                </a:effectLst>
              </a:rPr>
              <a:t>31.12.2015 itibari ile…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31" presetClass="entr" presetSubtype="0" fill="hold" nodeType="withEffect">
                                  <p:stCondLst>
                                    <p:cond delay="0"/>
                                  </p:stCondLst>
                                  <p:childTnLst>
                                    <p:set>
                                      <p:cBhvr>
                                        <p:cTn id="14" dur="1" fill="hold">
                                          <p:stCondLst>
                                            <p:cond delay="0"/>
                                          </p:stCondLst>
                                        </p:cTn>
                                        <p:tgtEl>
                                          <p:spTgt spid="46144"/>
                                        </p:tgtEl>
                                        <p:attrNameLst>
                                          <p:attrName>style.visibility</p:attrName>
                                        </p:attrNameLst>
                                      </p:cBhvr>
                                      <p:to>
                                        <p:strVal val="visible"/>
                                      </p:to>
                                    </p:set>
                                    <p:anim calcmode="lin" valueType="num">
                                      <p:cBhvr>
                                        <p:cTn id="15" dur="1000" fill="hold"/>
                                        <p:tgtEl>
                                          <p:spTgt spid="46144"/>
                                        </p:tgtEl>
                                        <p:attrNameLst>
                                          <p:attrName>ppt_w</p:attrName>
                                        </p:attrNameLst>
                                      </p:cBhvr>
                                      <p:tavLst>
                                        <p:tav tm="0">
                                          <p:val>
                                            <p:fltVal val="0"/>
                                          </p:val>
                                        </p:tav>
                                        <p:tav tm="100000">
                                          <p:val>
                                            <p:strVal val="#ppt_w"/>
                                          </p:val>
                                        </p:tav>
                                      </p:tavLst>
                                    </p:anim>
                                    <p:anim calcmode="lin" valueType="num">
                                      <p:cBhvr>
                                        <p:cTn id="16" dur="1000" fill="hold"/>
                                        <p:tgtEl>
                                          <p:spTgt spid="46144"/>
                                        </p:tgtEl>
                                        <p:attrNameLst>
                                          <p:attrName>ppt_h</p:attrName>
                                        </p:attrNameLst>
                                      </p:cBhvr>
                                      <p:tavLst>
                                        <p:tav tm="0">
                                          <p:val>
                                            <p:fltVal val="0"/>
                                          </p:val>
                                        </p:tav>
                                        <p:tav tm="100000">
                                          <p:val>
                                            <p:strVal val="#ppt_h"/>
                                          </p:val>
                                        </p:tav>
                                      </p:tavLst>
                                    </p:anim>
                                    <p:anim calcmode="lin" valueType="num">
                                      <p:cBhvr>
                                        <p:cTn id="17" dur="1000" fill="hold"/>
                                        <p:tgtEl>
                                          <p:spTgt spid="46144"/>
                                        </p:tgtEl>
                                        <p:attrNameLst>
                                          <p:attrName>style.rotation</p:attrName>
                                        </p:attrNameLst>
                                      </p:cBhvr>
                                      <p:tavLst>
                                        <p:tav tm="0">
                                          <p:val>
                                            <p:fltVal val="90"/>
                                          </p:val>
                                        </p:tav>
                                        <p:tav tm="100000">
                                          <p:val>
                                            <p:fltVal val="0"/>
                                          </p:val>
                                        </p:tav>
                                      </p:tavLst>
                                    </p:anim>
                                    <p:animEffect transition="in" filter="fade">
                                      <p:cBhvr>
                                        <p:cTn id="18" dur="1000"/>
                                        <p:tgtEl>
                                          <p:spTgt spid="46144"/>
                                        </p:tgtEl>
                                      </p:cBhvr>
                                    </p:animEffect>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6"/>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(Genel)</a:t>
            </a:r>
            <a:endParaRPr lang="en-US" sz="3200" b="0" dirty="0">
              <a:solidFill>
                <a:srgbClr val="EA6868"/>
              </a:solidFill>
              <a:effectLst>
                <a:outerShdw blurRad="38100" dist="38100" dir="2700000" algn="tl">
                  <a:srgbClr val="C0C0C0"/>
                </a:outerShdw>
              </a:effectLst>
            </a:endParaRPr>
          </a:p>
        </p:txBody>
      </p:sp>
      <p:graphicFrame>
        <p:nvGraphicFramePr>
          <p:cNvPr id="4" name="Tablo 3"/>
          <p:cNvGraphicFramePr>
            <a:graphicFrameLocks noGrp="1"/>
          </p:cNvGraphicFramePr>
          <p:nvPr/>
        </p:nvGraphicFramePr>
        <p:xfrm>
          <a:off x="1763713" y="1989138"/>
          <a:ext cx="5761037" cy="3851275"/>
        </p:xfrm>
        <a:graphic>
          <a:graphicData uri="http://schemas.openxmlformats.org/drawingml/2006/table">
            <a:tbl>
              <a:tblPr/>
              <a:tblGrid>
                <a:gridCol w="2853216">
                  <a:extLst>
                    <a:ext uri="{9D8B030D-6E8A-4147-A177-3AD203B41FA5}">
                      <a16:colId xmlns:a16="http://schemas.microsoft.com/office/drawing/2014/main" val="20000"/>
                    </a:ext>
                  </a:extLst>
                </a:gridCol>
                <a:gridCol w="1747423">
                  <a:extLst>
                    <a:ext uri="{9D8B030D-6E8A-4147-A177-3AD203B41FA5}">
                      <a16:colId xmlns:a16="http://schemas.microsoft.com/office/drawing/2014/main" val="20001"/>
                    </a:ext>
                  </a:extLst>
                </a:gridCol>
                <a:gridCol w="1160398">
                  <a:extLst>
                    <a:ext uri="{9D8B030D-6E8A-4147-A177-3AD203B41FA5}">
                      <a16:colId xmlns:a16="http://schemas.microsoft.com/office/drawing/2014/main" val="20002"/>
                    </a:ext>
                  </a:extLst>
                </a:gridCol>
              </a:tblGrid>
              <a:tr h="504004">
                <a:tc>
                  <a:txBody>
                    <a:bodyPr/>
                    <a:lstStyle/>
                    <a:p>
                      <a:pPr algn="ctr" rtl="0" fontAlgn="ctr"/>
                      <a:r>
                        <a:rPr lang="tr-TR" sz="2400" b="1" i="0" u="none" strike="noStrike" dirty="0">
                          <a:solidFill>
                            <a:srgbClr val="000000"/>
                          </a:solidFill>
                          <a:effectLst/>
                          <a:latin typeface="Calibri"/>
                        </a:rPr>
                        <a:t>ÖDEMELER</a:t>
                      </a:r>
                    </a:p>
                  </a:txBody>
                  <a:tcPr marL="9526" marR="9526"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800" b="1" i="0" u="none" strike="noStrike">
                          <a:solidFill>
                            <a:srgbClr val="000000"/>
                          </a:solidFill>
                          <a:effectLst/>
                          <a:latin typeface="Calibri"/>
                        </a:rPr>
                        <a:t>Tutar</a:t>
                      </a:r>
                    </a:p>
                  </a:txBody>
                  <a:tcPr marL="9526" marR="9526"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800" b="1" i="0" u="none" strike="noStrike">
                          <a:solidFill>
                            <a:srgbClr val="000000"/>
                          </a:solidFill>
                          <a:effectLst/>
                          <a:latin typeface="Calibri"/>
                        </a:rPr>
                        <a:t>Dağılım</a:t>
                      </a:r>
                    </a:p>
                  </a:txBody>
                  <a:tcPr marL="9526" marR="9526"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504305">
                <a:tc>
                  <a:txBody>
                    <a:bodyPr/>
                    <a:lstStyle/>
                    <a:p>
                      <a:pPr algn="l" rtl="0" fontAlgn="ctr"/>
                      <a:r>
                        <a:rPr lang="tr-TR" sz="1800" b="1" i="0" u="none" strike="noStrike">
                          <a:solidFill>
                            <a:srgbClr val="FFFFFF"/>
                          </a:solidFill>
                          <a:effectLst/>
                          <a:latin typeface="Calibri"/>
                        </a:rPr>
                        <a:t>İFLAS SİGORTA ŞİRKETLERİ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dirty="0" smtClean="0">
                          <a:solidFill>
                            <a:srgbClr val="000000"/>
                          </a:solidFill>
                          <a:effectLst/>
                          <a:latin typeface="Calibri"/>
                        </a:rPr>
                        <a:t>73.052.544</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dirty="0" smtClean="0">
                          <a:solidFill>
                            <a:srgbClr val="000000"/>
                          </a:solidFill>
                          <a:effectLst/>
                          <a:latin typeface="Calibri"/>
                        </a:rPr>
                        <a:t>37%</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305">
                <a:tc>
                  <a:txBody>
                    <a:bodyPr/>
                    <a:lstStyle/>
                    <a:p>
                      <a:pPr algn="l" rtl="0" fontAlgn="ctr"/>
                      <a:r>
                        <a:rPr lang="tr-TR" sz="1800" b="1" i="0" u="none" strike="noStrike">
                          <a:solidFill>
                            <a:srgbClr val="FFFFFF"/>
                          </a:solidFill>
                          <a:effectLst/>
                          <a:latin typeface="Calibri"/>
                        </a:rPr>
                        <a:t>TAHKİM KOMİSYONU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dirty="0" smtClean="0">
                          <a:solidFill>
                            <a:srgbClr val="000000"/>
                          </a:solidFill>
                          <a:effectLst/>
                          <a:latin typeface="Calibri"/>
                        </a:rPr>
                        <a:t>5.009.500</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dirty="0" smtClean="0">
                          <a:solidFill>
                            <a:srgbClr val="000000"/>
                          </a:solidFill>
                          <a:effectLst/>
                          <a:latin typeface="Calibri"/>
                        </a:rPr>
                        <a:t>3%</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305">
                <a:tc>
                  <a:txBody>
                    <a:bodyPr/>
                    <a:lstStyle/>
                    <a:p>
                      <a:pPr algn="l" rtl="0" fontAlgn="ctr"/>
                      <a:r>
                        <a:rPr lang="tr-TR" sz="1800" b="1" i="0" u="none" strike="noStrike">
                          <a:solidFill>
                            <a:srgbClr val="FFFFFF"/>
                          </a:solidFill>
                          <a:effectLst/>
                          <a:latin typeface="Calibri"/>
                        </a:rPr>
                        <a:t>YEŞİLKART ÖDEMELERİ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dirty="0" smtClean="0">
                          <a:solidFill>
                            <a:srgbClr val="000000"/>
                          </a:solidFill>
                          <a:effectLst/>
                          <a:latin typeface="Calibri"/>
                        </a:rPr>
                        <a:t>8.746.068</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dirty="0" smtClean="0">
                          <a:solidFill>
                            <a:srgbClr val="000000"/>
                          </a:solidFill>
                          <a:effectLst/>
                          <a:latin typeface="Calibri"/>
                        </a:rPr>
                        <a:t>4%</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305">
                <a:tc>
                  <a:txBody>
                    <a:bodyPr/>
                    <a:lstStyle/>
                    <a:p>
                      <a:pPr algn="l" rtl="0" fontAlgn="ctr"/>
                      <a:r>
                        <a:rPr lang="tr-TR" sz="1800" b="1" i="0" u="none" strike="noStrike">
                          <a:solidFill>
                            <a:srgbClr val="FFFFFF"/>
                          </a:solidFill>
                          <a:effectLst/>
                          <a:latin typeface="Calibri"/>
                        </a:rPr>
                        <a:t>SGK HİZMET BEDELLERİ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dirty="0" smtClean="0">
                          <a:solidFill>
                            <a:srgbClr val="000000"/>
                          </a:solidFill>
                          <a:effectLst/>
                          <a:latin typeface="Calibri"/>
                        </a:rPr>
                        <a:t>26.251.081</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dirty="0" smtClean="0">
                          <a:solidFill>
                            <a:srgbClr val="000000"/>
                          </a:solidFill>
                          <a:effectLst/>
                          <a:latin typeface="Calibri"/>
                        </a:rPr>
                        <a:t>13%</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6801">
                <a:tc>
                  <a:txBody>
                    <a:bodyPr/>
                    <a:lstStyle/>
                    <a:p>
                      <a:pPr algn="l" rtl="0" fontAlgn="ctr"/>
                      <a:r>
                        <a:rPr lang="tr-TR" sz="1800" b="1" i="0" u="none" strike="noStrike">
                          <a:solidFill>
                            <a:srgbClr val="FFFFFF"/>
                          </a:solidFill>
                          <a:effectLst/>
                          <a:latin typeface="Calibri"/>
                        </a:rPr>
                        <a:t>BEDENİ TAZMİNATLAR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dirty="0" smtClean="0">
                          <a:solidFill>
                            <a:srgbClr val="000000"/>
                          </a:solidFill>
                          <a:effectLst/>
                          <a:latin typeface="Calibri"/>
                        </a:rPr>
                        <a:t>83.775.588</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dirty="0" smtClean="0">
                          <a:solidFill>
                            <a:srgbClr val="000000"/>
                          </a:solidFill>
                          <a:effectLst/>
                          <a:latin typeface="Calibri"/>
                        </a:rPr>
                        <a:t>43%</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3251">
                <a:tc>
                  <a:txBody>
                    <a:bodyPr/>
                    <a:lstStyle/>
                    <a:p>
                      <a:pPr algn="ctr" rtl="0" fontAlgn="ctr"/>
                      <a:r>
                        <a:rPr lang="tr-TR" sz="2400" b="1" i="0" u="none" strike="noStrike">
                          <a:solidFill>
                            <a:srgbClr val="000000"/>
                          </a:solidFill>
                          <a:effectLst/>
                          <a:latin typeface="Calibri"/>
                        </a:rPr>
                        <a:t>GENEL 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tr-TR" sz="1800" b="1" i="0" u="none" strike="noStrike" dirty="0" smtClean="0">
                          <a:solidFill>
                            <a:srgbClr val="000000"/>
                          </a:solidFill>
                          <a:effectLst/>
                          <a:latin typeface="Calibri"/>
                        </a:rPr>
                        <a:t>196.834.781</a:t>
                      </a:r>
                      <a:endParaRPr lang="tr-TR"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800" b="1"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bl>
          </a:graphicData>
        </a:graphic>
      </p:graphicFrame>
      <p:sp>
        <p:nvSpPr>
          <p:cNvPr id="5" name="Text Box 49"/>
          <p:cNvSpPr txBox="1">
            <a:spLocks noChangeArrowheads="1"/>
          </p:cNvSpPr>
          <p:nvPr/>
        </p:nvSpPr>
        <p:spPr bwMode="auto">
          <a:xfrm>
            <a:off x="6202363" y="811213"/>
            <a:ext cx="2413000" cy="355600"/>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a:solidFill>
                  <a:srgbClr val="003366"/>
                </a:solidFill>
                <a:effectLst>
                  <a:outerShdw blurRad="38100" dist="38100" dir="2700000" algn="tl">
                    <a:srgbClr val="C0C0C0"/>
                  </a:outerShdw>
                </a:effectLst>
              </a:rPr>
              <a:t>01.01.2015 - 31.12.2015</a:t>
            </a:r>
            <a:endParaRPr lang="tr-TR" sz="1400" dirty="0">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nodeType="afterGroup">
                            <p:stCondLst>
                              <p:cond delay="1500"/>
                            </p:stCondLst>
                            <p:childTnLst>
                              <p:par>
                                <p:cTn id="17" presetID="17"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6"/>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(Genel)</a:t>
            </a:r>
            <a:endParaRPr lang="en-US" sz="3200" b="0" dirty="0">
              <a:solidFill>
                <a:srgbClr val="EA6868"/>
              </a:solidFill>
              <a:effectLst>
                <a:outerShdw blurRad="38100" dist="38100" dir="2700000" algn="tl">
                  <a:srgbClr val="C0C0C0"/>
                </a:outerShdw>
              </a:effectLst>
            </a:endParaRPr>
          </a:p>
        </p:txBody>
      </p:sp>
      <p:graphicFrame>
        <p:nvGraphicFramePr>
          <p:cNvPr id="4" name="Tablo 3"/>
          <p:cNvGraphicFramePr>
            <a:graphicFrameLocks noGrp="1"/>
          </p:cNvGraphicFramePr>
          <p:nvPr/>
        </p:nvGraphicFramePr>
        <p:xfrm>
          <a:off x="1763713" y="1989138"/>
          <a:ext cx="5832475" cy="3816350"/>
        </p:xfrm>
        <a:graphic>
          <a:graphicData uri="http://schemas.openxmlformats.org/drawingml/2006/table">
            <a:tbl>
              <a:tblPr/>
              <a:tblGrid>
                <a:gridCol w="2888596">
                  <a:extLst>
                    <a:ext uri="{9D8B030D-6E8A-4147-A177-3AD203B41FA5}">
                      <a16:colId xmlns:a16="http://schemas.microsoft.com/office/drawing/2014/main" val="20000"/>
                    </a:ext>
                  </a:extLst>
                </a:gridCol>
                <a:gridCol w="1769092">
                  <a:extLst>
                    <a:ext uri="{9D8B030D-6E8A-4147-A177-3AD203B41FA5}">
                      <a16:colId xmlns:a16="http://schemas.microsoft.com/office/drawing/2014/main" val="20001"/>
                    </a:ext>
                  </a:extLst>
                </a:gridCol>
                <a:gridCol w="1174787">
                  <a:extLst>
                    <a:ext uri="{9D8B030D-6E8A-4147-A177-3AD203B41FA5}">
                      <a16:colId xmlns:a16="http://schemas.microsoft.com/office/drawing/2014/main" val="20002"/>
                    </a:ext>
                  </a:extLst>
                </a:gridCol>
              </a:tblGrid>
              <a:tr h="574631">
                <a:tc>
                  <a:txBody>
                    <a:bodyPr/>
                    <a:lstStyle/>
                    <a:p>
                      <a:pPr algn="ctr" rtl="0" fontAlgn="ctr"/>
                      <a:r>
                        <a:rPr lang="tr-TR" sz="2400" b="1" i="0" u="none" strike="noStrike" dirty="0">
                          <a:solidFill>
                            <a:srgbClr val="000000"/>
                          </a:solidFill>
                          <a:effectLst/>
                          <a:latin typeface="Calibri"/>
                        </a:rPr>
                        <a:t>ÖDEMELER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800" b="1" i="0" u="none" strike="noStrike" dirty="0">
                          <a:solidFill>
                            <a:srgbClr val="000000"/>
                          </a:solidFill>
                          <a:effectLst/>
                          <a:latin typeface="Calibri"/>
                        </a:rPr>
                        <a:t>Tutar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800" b="1" i="0" u="none" strike="noStrike">
                          <a:solidFill>
                            <a:srgbClr val="000000"/>
                          </a:solidFill>
                          <a:effectLst/>
                          <a:latin typeface="Calibri"/>
                        </a:rPr>
                        <a:t>Dağılım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24131">
                <a:tc>
                  <a:txBody>
                    <a:bodyPr/>
                    <a:lstStyle/>
                    <a:p>
                      <a:pPr algn="l" rtl="0" fontAlgn="ctr"/>
                      <a:r>
                        <a:rPr lang="tr-TR" sz="2000" b="1" i="0" u="none" strike="noStrike">
                          <a:solidFill>
                            <a:schemeClr val="bg1"/>
                          </a:solidFill>
                          <a:effectLst/>
                          <a:latin typeface="Calibri"/>
                        </a:rPr>
                        <a:t>Bedeni Tazminatlar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a:solidFill>
                            <a:srgbClr val="000000"/>
                          </a:solidFill>
                          <a:effectLst/>
                          <a:latin typeface="Calibri"/>
                        </a:rPr>
                        <a:t>443.036.790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4131">
                <a:tc>
                  <a:txBody>
                    <a:bodyPr/>
                    <a:lstStyle/>
                    <a:p>
                      <a:pPr algn="l" rtl="0" fontAlgn="ctr"/>
                      <a:r>
                        <a:rPr lang="tr-TR" sz="2000" b="1" i="0" u="none" strike="noStrike">
                          <a:solidFill>
                            <a:schemeClr val="bg1"/>
                          </a:solidFill>
                          <a:effectLst/>
                          <a:latin typeface="Calibri"/>
                        </a:rPr>
                        <a:t>İflas Sigorta Şirketleri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a:solidFill>
                            <a:srgbClr val="000000"/>
                          </a:solidFill>
                          <a:effectLst/>
                          <a:latin typeface="Calibri"/>
                        </a:rPr>
                        <a:t>138.906.820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4131">
                <a:tc>
                  <a:txBody>
                    <a:bodyPr/>
                    <a:lstStyle/>
                    <a:p>
                      <a:pPr algn="l" rtl="0" fontAlgn="ctr"/>
                      <a:r>
                        <a:rPr lang="tr-TR" sz="2000" b="1" i="0" u="none" strike="noStrike">
                          <a:solidFill>
                            <a:schemeClr val="bg1"/>
                          </a:solidFill>
                          <a:effectLst/>
                          <a:latin typeface="Calibri"/>
                        </a:rPr>
                        <a:t>SGK Hizmet Bedelleri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a:solidFill>
                            <a:srgbClr val="000000"/>
                          </a:solidFill>
                          <a:effectLst/>
                          <a:latin typeface="Calibri"/>
                        </a:rPr>
                        <a:t>100.556.074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4131">
                <a:tc>
                  <a:txBody>
                    <a:bodyPr/>
                    <a:lstStyle/>
                    <a:p>
                      <a:pPr algn="l" rtl="0" fontAlgn="ctr"/>
                      <a:r>
                        <a:rPr lang="tr-TR" sz="2000" b="1" i="0" u="none" strike="noStrike">
                          <a:solidFill>
                            <a:schemeClr val="bg1"/>
                          </a:solidFill>
                          <a:effectLst/>
                          <a:latin typeface="Calibri"/>
                        </a:rPr>
                        <a:t>Bilgi Merkezi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a:solidFill>
                            <a:srgbClr val="000000"/>
                          </a:solidFill>
                          <a:effectLst/>
                          <a:latin typeface="Calibri"/>
                        </a:rPr>
                        <a:t>7.713.619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4131">
                <a:tc>
                  <a:txBody>
                    <a:bodyPr/>
                    <a:lstStyle/>
                    <a:p>
                      <a:pPr algn="l" rtl="0" fontAlgn="ctr"/>
                      <a:r>
                        <a:rPr lang="tr-TR" sz="2000" b="1" i="0" u="none" strike="noStrike">
                          <a:solidFill>
                            <a:schemeClr val="bg1"/>
                          </a:solidFill>
                          <a:effectLst/>
                          <a:latin typeface="Calibri"/>
                        </a:rPr>
                        <a:t>Tahkim Komisyonu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a:solidFill>
                            <a:srgbClr val="000000"/>
                          </a:solidFill>
                          <a:effectLst/>
                          <a:latin typeface="Calibri"/>
                        </a:rPr>
                        <a:t>16.863.500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6432">
                <a:tc>
                  <a:txBody>
                    <a:bodyPr/>
                    <a:lstStyle/>
                    <a:p>
                      <a:pPr algn="l" rtl="0" fontAlgn="ctr"/>
                      <a:r>
                        <a:rPr lang="tr-TR" sz="2000" b="1" i="0" u="none" strike="noStrike" dirty="0">
                          <a:solidFill>
                            <a:schemeClr val="bg1"/>
                          </a:solidFill>
                          <a:effectLst/>
                          <a:latin typeface="Calibri"/>
                        </a:rPr>
                        <a:t>Yeşil Kart Ödemeleri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rtl="0" fontAlgn="ctr"/>
                      <a:r>
                        <a:rPr lang="tr-TR" sz="1800" b="1" i="0" u="none" strike="noStrike">
                          <a:solidFill>
                            <a:srgbClr val="000000"/>
                          </a:solidFill>
                          <a:effectLst/>
                          <a:latin typeface="Calibri"/>
                        </a:rPr>
                        <a:t>58.298.116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800" b="1" i="0" u="none" strike="noStrike">
                          <a:solidFill>
                            <a:srgbClr val="000000"/>
                          </a:solidFill>
                          <a:effectLst/>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4631">
                <a:tc>
                  <a:txBody>
                    <a:bodyPr/>
                    <a:lstStyle/>
                    <a:p>
                      <a:pPr algn="r" rtl="0" fontAlgn="ctr"/>
                      <a:r>
                        <a:rPr lang="tr-TR" sz="1800" b="1" i="0" u="none" strike="noStrike">
                          <a:solidFill>
                            <a:srgbClr val="000000"/>
                          </a:solidFill>
                          <a:effectLst/>
                          <a:latin typeface="Calibri"/>
                        </a:rPr>
                        <a:t>GENEL 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tr-TR" sz="1800" b="1" i="0" u="none" strike="noStrike">
                          <a:solidFill>
                            <a:srgbClr val="000000"/>
                          </a:solidFill>
                          <a:effectLst/>
                          <a:latin typeface="Calibri"/>
                        </a:rPr>
                        <a:t>765.374.918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tr-TR" sz="1800" b="1"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bl>
          </a:graphicData>
        </a:graphic>
      </p:graphicFrame>
      <p:sp>
        <p:nvSpPr>
          <p:cNvPr id="6" name="Text Box 49"/>
          <p:cNvSpPr txBox="1">
            <a:spLocks noChangeArrowheads="1"/>
          </p:cNvSpPr>
          <p:nvPr/>
        </p:nvSpPr>
        <p:spPr bwMode="auto">
          <a:xfrm>
            <a:off x="6202363" y="811213"/>
            <a:ext cx="2247900" cy="355600"/>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a:effectLst>
                  <a:outerShdw blurRad="38100" dist="38100" dir="2700000" algn="tl">
                    <a:srgbClr val="C0C0C0"/>
                  </a:outerShdw>
                </a:effectLst>
              </a:rPr>
              <a:t>31.12.2015 itibari ile…</a:t>
            </a:r>
          </a:p>
        </p:txBody>
      </p:sp>
      <p:sp>
        <p:nvSpPr>
          <p:cNvPr id="8" name="Text Box 49"/>
          <p:cNvSpPr txBox="1">
            <a:spLocks noChangeArrowheads="1"/>
          </p:cNvSpPr>
          <p:nvPr/>
        </p:nvSpPr>
        <p:spPr bwMode="auto">
          <a:xfrm>
            <a:off x="1331913" y="1484313"/>
            <a:ext cx="2058987" cy="393700"/>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smtClean="0">
                <a:effectLst>
                  <a:outerShdw blurRad="38100" dist="38100" dir="2700000" algn="tl">
                    <a:srgbClr val="C0C0C0"/>
                  </a:outerShdw>
                </a:effectLst>
              </a:rPr>
              <a:t>Kümülatif Ödemeler.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nodeType="afterGroup">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6"/>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İstatistikler  (Genel)</a:t>
            </a:r>
            <a:endParaRPr lang="en-US" sz="3200" b="0" dirty="0">
              <a:solidFill>
                <a:srgbClr val="EA6868"/>
              </a:solidFill>
              <a:effectLst>
                <a:outerShdw blurRad="38100" dist="38100" dir="2700000" algn="tl">
                  <a:srgbClr val="C0C0C0"/>
                </a:outerShdw>
              </a:effectLst>
            </a:endParaRPr>
          </a:p>
        </p:txBody>
      </p:sp>
      <p:sp>
        <p:nvSpPr>
          <p:cNvPr id="7" name="Text Box 49"/>
          <p:cNvSpPr txBox="1">
            <a:spLocks noChangeArrowheads="1"/>
          </p:cNvSpPr>
          <p:nvPr/>
        </p:nvSpPr>
        <p:spPr bwMode="auto">
          <a:xfrm>
            <a:off x="1331913" y="1484313"/>
            <a:ext cx="2058987" cy="393700"/>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smtClean="0">
                <a:effectLst>
                  <a:outerShdw blurRad="38100" dist="38100" dir="2700000" algn="tl">
                    <a:srgbClr val="C0C0C0"/>
                  </a:outerShdw>
                </a:effectLst>
              </a:rPr>
              <a:t>Kümülatif Ödemeler.</a:t>
            </a:r>
          </a:p>
        </p:txBody>
      </p:sp>
      <p:graphicFrame>
        <p:nvGraphicFramePr>
          <p:cNvPr id="6" name="Grafik 5"/>
          <p:cNvGraphicFramePr>
            <a:graphicFrameLocks/>
          </p:cNvGraphicFramePr>
          <p:nvPr/>
        </p:nvGraphicFramePr>
        <p:xfrm>
          <a:off x="1657350" y="2060848"/>
          <a:ext cx="65151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9"/>
          <p:cNvSpPr txBox="1">
            <a:spLocks noChangeArrowheads="1"/>
          </p:cNvSpPr>
          <p:nvPr/>
        </p:nvSpPr>
        <p:spPr bwMode="auto">
          <a:xfrm>
            <a:off x="6202363" y="811213"/>
            <a:ext cx="2247900" cy="355600"/>
          </a:xfrm>
          <a:prstGeom prst="rect">
            <a:avLst/>
          </a:prstGeom>
          <a:noFill/>
          <a:ln>
            <a:noFill/>
          </a:ln>
          <a:effectLs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20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20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20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2000" b="1">
                <a:solidFill>
                  <a:schemeClr val="tx1"/>
                </a:solidFill>
                <a:latin typeface="Tahoma" pitchFamily="34" charset="0"/>
              </a:defRPr>
            </a:lvl9pPr>
          </a:lstStyle>
          <a:p>
            <a:pPr eaLnBrk="1" hangingPunct="1">
              <a:lnSpc>
                <a:spcPct val="140000"/>
              </a:lnSpc>
              <a:spcBef>
                <a:spcPct val="50000"/>
              </a:spcBef>
              <a:defRPr/>
            </a:pPr>
            <a:r>
              <a:rPr lang="tr-TR" sz="1400" dirty="0">
                <a:effectLst>
                  <a:outerShdw blurRad="38100" dist="38100" dir="2700000" algn="tl">
                    <a:srgbClr val="C0C0C0"/>
                  </a:outerShdw>
                </a:effectLst>
              </a:rPr>
              <a:t>31.12.2015 itibari ile…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kdörtgen 1"/>
          <p:cNvSpPr>
            <a:spLocks noChangeArrowheads="1"/>
          </p:cNvSpPr>
          <p:nvPr/>
        </p:nvSpPr>
        <p:spPr bwMode="auto">
          <a:xfrm>
            <a:off x="1154113" y="1890713"/>
            <a:ext cx="75612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b="0"/>
              <a:t>Kayseri’nin Yahyalı ilçesinde, midibüsün Çamlıca 3 Barajı'na düşmesi sonucu meydana gelen kazada 8 kişi ölmüş, 24 kişi yaralanmıştır.</a:t>
            </a:r>
          </a:p>
        </p:txBody>
      </p:sp>
      <p:sp>
        <p:nvSpPr>
          <p:cNvPr id="7" name="Text Box 2"/>
          <p:cNvSpPr txBox="1">
            <a:spLocks noChangeArrowheads="1"/>
          </p:cNvSpPr>
          <p:nvPr/>
        </p:nvSpPr>
        <p:spPr bwMode="auto">
          <a:xfrm>
            <a:off x="1042988" y="438150"/>
            <a:ext cx="7543800" cy="1076325"/>
          </a:xfrm>
          <a:prstGeom prst="rect">
            <a:avLst/>
          </a:prstGeom>
          <a:solidFill>
            <a:schemeClr val="bg1"/>
          </a:solid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smtClean="0">
                <a:solidFill>
                  <a:srgbClr val="EA6868"/>
                </a:solidFill>
                <a:effectLst>
                  <a:outerShdw blurRad="38100" dist="38100" dir="2700000" algn="tl">
                    <a:srgbClr val="C0C0C0"/>
                  </a:outerShdw>
                </a:effectLst>
              </a:rPr>
              <a:t>Öğretmenleri </a:t>
            </a:r>
            <a:r>
              <a:rPr lang="tr-TR" sz="3200" b="0" dirty="0">
                <a:solidFill>
                  <a:srgbClr val="EA6868"/>
                </a:solidFill>
                <a:effectLst>
                  <a:outerShdw blurRad="38100" dist="38100" dir="2700000" algn="tl">
                    <a:srgbClr val="C0C0C0"/>
                  </a:outerShdw>
                </a:effectLst>
              </a:rPr>
              <a:t>taşıyan midibüs baraja </a:t>
            </a:r>
            <a:r>
              <a:rPr lang="tr-TR" sz="3200" b="0" dirty="0" smtClean="0">
                <a:solidFill>
                  <a:srgbClr val="EA6868"/>
                </a:solidFill>
                <a:effectLst>
                  <a:outerShdw blurRad="38100" dist="38100" dir="2700000" algn="tl">
                    <a:srgbClr val="C0C0C0"/>
                  </a:outerShdw>
                </a:effectLst>
              </a:rPr>
              <a:t>düştü </a:t>
            </a:r>
            <a:r>
              <a:rPr lang="tr-TR" sz="2000" b="0" dirty="0" smtClean="0">
                <a:solidFill>
                  <a:srgbClr val="EA6868"/>
                </a:solidFill>
                <a:effectLst>
                  <a:outerShdw blurRad="38100" dist="38100" dir="2700000" algn="tl">
                    <a:srgbClr val="C0C0C0"/>
                  </a:outerShdw>
                </a:effectLst>
              </a:rPr>
              <a:t>(01 Mayıs 2013)</a:t>
            </a:r>
            <a:endParaRPr lang="en-US" sz="2000" b="0" dirty="0" smtClean="0">
              <a:solidFill>
                <a:srgbClr val="EA6868"/>
              </a:solidFill>
              <a:effectLst>
                <a:outerShdw blurRad="38100" dist="38100" dir="2700000" algn="tl">
                  <a:srgbClr val="C0C0C0"/>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157538"/>
            <a:ext cx="62642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a:spLocks noChangeArrowheads="1"/>
          </p:cNvSpPr>
          <p:nvPr/>
        </p:nvSpPr>
        <p:spPr bwMode="auto">
          <a:xfrm>
            <a:off x="1403350" y="5300663"/>
            <a:ext cx="6691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sz="1800" b="0"/>
              <a:t>Araç Karacaşar Belediyesine ait olup, Zorunlu Koltuk Ferdi Kaza kapsamında 8 ölüm için  başvuru yapıldı. Başvuru yapan hak sahiplerine 1.400.000.TL tazminat ödendi. </a:t>
            </a:r>
          </a:p>
          <a:p>
            <a:pPr eaLnBrk="1" hangingPunct="1"/>
            <a:r>
              <a:rPr lang="tr-TR" altLang="tr-TR" sz="1800" b="0"/>
              <a:t>Ödenen tazminat için Belediyeye rücu yapıldı.</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up)">
                                      <p:cBhvr>
                                        <p:cTn id="12" dur="500"/>
                                        <p:tgtEl>
                                          <p:spTgt spid="16386"/>
                                        </p:tgtEl>
                                      </p:cBhvr>
                                    </p:animEffect>
                                  </p:childTnLst>
                                </p:cTn>
                              </p:par>
                            </p:childTnLst>
                          </p:cTn>
                        </p:par>
                        <p:par>
                          <p:cTn id="13" fill="hold" nodeType="afterGroup">
                            <p:stCondLst>
                              <p:cond delay="1000"/>
                            </p:stCondLst>
                            <p:childTnLst>
                              <p:par>
                                <p:cTn id="14" presetID="3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7" grpId="0" animBg="1" autoUpdateAnimBg="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042988" y="438150"/>
            <a:ext cx="7543800" cy="1076325"/>
          </a:xfrm>
          <a:prstGeom prst="rect">
            <a:avLst/>
          </a:prstGeom>
          <a:solidFill>
            <a:schemeClr val="bg1"/>
          </a:solid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smtClean="0">
                <a:solidFill>
                  <a:srgbClr val="EA6868"/>
                </a:solidFill>
                <a:effectLst>
                  <a:outerShdw blurRad="38100" dist="38100" dir="2700000" algn="tl">
                    <a:srgbClr val="C0C0C0"/>
                  </a:outerShdw>
                </a:effectLst>
              </a:rPr>
              <a:t>Öğretmenleri </a:t>
            </a:r>
            <a:r>
              <a:rPr lang="tr-TR" sz="3200" b="0" dirty="0">
                <a:solidFill>
                  <a:srgbClr val="EA6868"/>
                </a:solidFill>
                <a:effectLst>
                  <a:outerShdw blurRad="38100" dist="38100" dir="2700000" algn="tl">
                    <a:srgbClr val="C0C0C0"/>
                  </a:outerShdw>
                </a:effectLst>
              </a:rPr>
              <a:t>taşıyan midibüs baraja </a:t>
            </a:r>
            <a:r>
              <a:rPr lang="tr-TR" sz="3200" b="0" dirty="0" smtClean="0">
                <a:solidFill>
                  <a:srgbClr val="EA6868"/>
                </a:solidFill>
                <a:effectLst>
                  <a:outerShdw blurRad="38100" dist="38100" dir="2700000" algn="tl">
                    <a:srgbClr val="C0C0C0"/>
                  </a:outerShdw>
                </a:effectLst>
              </a:rPr>
              <a:t>düştü </a:t>
            </a:r>
            <a:r>
              <a:rPr lang="tr-TR" sz="2000" b="0" dirty="0" smtClean="0">
                <a:solidFill>
                  <a:srgbClr val="EA6868"/>
                </a:solidFill>
                <a:effectLst>
                  <a:outerShdw blurRad="38100" dist="38100" dir="2700000" algn="tl">
                    <a:srgbClr val="C0C0C0"/>
                  </a:outerShdw>
                </a:effectLst>
              </a:rPr>
              <a:t>(01 Mayıs 2013)</a:t>
            </a:r>
            <a:endParaRPr lang="en-US" sz="2000" b="0" dirty="0" smtClean="0">
              <a:solidFill>
                <a:srgbClr val="EA6868"/>
              </a:solidFill>
              <a:effectLst>
                <a:outerShdw blurRad="38100" dist="38100" dir="2700000" algn="tl">
                  <a:srgbClr val="C0C0C0"/>
                </a:outerShdw>
              </a:effectLst>
            </a:endParaRPr>
          </a:p>
        </p:txBody>
      </p:sp>
      <p:pic>
        <p:nvPicPr>
          <p:cNvPr id="51203" name="Picture 2" descr="C:\Users\kucukk\Desktop\Karacaşar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12875"/>
            <a:ext cx="6745288"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51203"/>
                                        </p:tgtEl>
                                        <p:attrNameLst>
                                          <p:attrName>style.visibility</p:attrName>
                                        </p:attrNameLst>
                                      </p:cBhvr>
                                      <p:to>
                                        <p:strVal val="visible"/>
                                      </p:to>
                                    </p:set>
                                    <p:anim calcmode="lin" valueType="num">
                                      <p:cBhvr>
                                        <p:cTn id="12" dur="1000" fill="hold"/>
                                        <p:tgtEl>
                                          <p:spTgt spid="51203"/>
                                        </p:tgtEl>
                                        <p:attrNameLst>
                                          <p:attrName>ppt_w</p:attrName>
                                        </p:attrNameLst>
                                      </p:cBhvr>
                                      <p:tavLst>
                                        <p:tav tm="0">
                                          <p:val>
                                            <p:fltVal val="0"/>
                                          </p:val>
                                        </p:tav>
                                        <p:tav tm="100000">
                                          <p:val>
                                            <p:strVal val="#ppt_w"/>
                                          </p:val>
                                        </p:tav>
                                      </p:tavLst>
                                    </p:anim>
                                    <p:anim calcmode="lin" valueType="num">
                                      <p:cBhvr>
                                        <p:cTn id="13" dur="1000" fill="hold"/>
                                        <p:tgtEl>
                                          <p:spTgt spid="51203"/>
                                        </p:tgtEl>
                                        <p:attrNameLst>
                                          <p:attrName>ppt_h</p:attrName>
                                        </p:attrNameLst>
                                      </p:cBhvr>
                                      <p:tavLst>
                                        <p:tav tm="0">
                                          <p:val>
                                            <p:fltVal val="0"/>
                                          </p:val>
                                        </p:tav>
                                        <p:tav tm="100000">
                                          <p:val>
                                            <p:strVal val="#ppt_h"/>
                                          </p:val>
                                        </p:tav>
                                      </p:tavLst>
                                    </p:anim>
                                    <p:anim calcmode="lin" valueType="num">
                                      <p:cBhvr>
                                        <p:cTn id="14" dur="1000" fill="hold"/>
                                        <p:tgtEl>
                                          <p:spTgt spid="51203"/>
                                        </p:tgtEl>
                                        <p:attrNameLst>
                                          <p:attrName>style.rotation</p:attrName>
                                        </p:attrNameLst>
                                      </p:cBhvr>
                                      <p:tavLst>
                                        <p:tav tm="0">
                                          <p:val>
                                            <p:fltVal val="90"/>
                                          </p:val>
                                        </p:tav>
                                        <p:tav tm="100000">
                                          <p:val>
                                            <p:fltVal val="0"/>
                                          </p:val>
                                        </p:tav>
                                      </p:tavLst>
                                    </p:anim>
                                    <p:animEffect transition="in" filter="fade">
                                      <p:cBhvr>
                                        <p:cTn id="15" dur="1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Dikdörtgen 4"/>
          <p:cNvSpPr>
            <a:spLocks noChangeArrowheads="1"/>
          </p:cNvSpPr>
          <p:nvPr/>
        </p:nvSpPr>
        <p:spPr bwMode="auto">
          <a:xfrm>
            <a:off x="1547813" y="5064125"/>
            <a:ext cx="6823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sz="1800" b="0"/>
              <a:t>Araç bir turzim  firmasına ait. Zorunlu Koltuk Ferdi Kaza ve Zorunlu Taşımacılık sigortaları yok. Bu kapsamında iki başvuru oldu. Birisi için 87.500.TL (anne için ½)  ödendi. Diğeri doğrudan dava açtı.</a:t>
            </a:r>
          </a:p>
        </p:txBody>
      </p:sp>
      <p:sp>
        <p:nvSpPr>
          <p:cNvPr id="6" name="Text Box 2"/>
          <p:cNvSpPr txBox="1">
            <a:spLocks noChangeArrowheads="1"/>
          </p:cNvSpPr>
          <p:nvPr/>
        </p:nvSpPr>
        <p:spPr bwMode="auto">
          <a:xfrm>
            <a:off x="1041400" y="342900"/>
            <a:ext cx="7664450" cy="1076325"/>
          </a:xfrm>
          <a:prstGeom prst="rect">
            <a:avLst/>
          </a:prstGeom>
          <a:solidFill>
            <a:schemeClr val="bg1"/>
          </a:solid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a:solidFill>
                  <a:srgbClr val="EA6868"/>
                </a:solidFill>
                <a:effectLst>
                  <a:outerShdw blurRad="38100" dist="38100" dir="2700000" algn="tl">
                    <a:srgbClr val="C0C0C0"/>
                  </a:outerShdw>
                </a:effectLst>
              </a:rPr>
              <a:t>Kayseri'de katliam gibi kaza, 11 genç </a:t>
            </a:r>
            <a:r>
              <a:rPr lang="tr-TR" sz="3200" b="0" dirty="0" smtClean="0">
                <a:solidFill>
                  <a:srgbClr val="EA6868"/>
                </a:solidFill>
                <a:effectLst>
                  <a:outerShdw blurRad="38100" dist="38100" dir="2700000" algn="tl">
                    <a:srgbClr val="C0C0C0"/>
                  </a:outerShdw>
                </a:effectLst>
              </a:rPr>
              <a:t>öldü </a:t>
            </a:r>
            <a:r>
              <a:rPr lang="tr-TR" sz="2000" b="0" dirty="0" smtClean="0">
                <a:solidFill>
                  <a:srgbClr val="EA6868"/>
                </a:solidFill>
                <a:effectLst>
                  <a:outerShdw blurRad="38100" dist="38100" dir="2700000" algn="tl">
                    <a:srgbClr val="C0C0C0"/>
                  </a:outerShdw>
                </a:effectLst>
              </a:rPr>
              <a:t>(21 Aralık </a:t>
            </a:r>
            <a:r>
              <a:rPr lang="tr-TR" sz="2000" b="0" dirty="0">
                <a:solidFill>
                  <a:srgbClr val="EA6868"/>
                </a:solidFill>
                <a:effectLst>
                  <a:outerShdw blurRad="38100" dist="38100" dir="2700000" algn="tl">
                    <a:srgbClr val="C0C0C0"/>
                  </a:outerShdw>
                </a:effectLst>
              </a:rPr>
              <a:t>2013</a:t>
            </a:r>
            <a:r>
              <a:rPr lang="tr-TR" sz="2000" b="0" dirty="0" smtClean="0">
                <a:solidFill>
                  <a:srgbClr val="EA6868"/>
                </a:solidFill>
                <a:effectLst>
                  <a:outerShdw blurRad="38100" dist="38100" dir="2700000" algn="tl">
                    <a:srgbClr val="C0C0C0"/>
                  </a:outerShdw>
                </a:effectLst>
              </a:rPr>
              <a:t>)</a:t>
            </a:r>
            <a:endParaRPr lang="en-US" sz="2000" b="0" dirty="0">
              <a:solidFill>
                <a:srgbClr val="EA6868"/>
              </a:solidFill>
              <a:effectLst>
                <a:outerShdw blurRad="38100" dist="38100" dir="2700000" algn="tl">
                  <a:srgbClr val="C0C0C0"/>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2924175"/>
            <a:ext cx="61404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a:spLocks noChangeArrowheads="1"/>
          </p:cNvSpPr>
          <p:nvPr/>
        </p:nvSpPr>
        <p:spPr bwMode="auto">
          <a:xfrm>
            <a:off x="1519238" y="1628775"/>
            <a:ext cx="64658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b="0"/>
              <a:t>Niğde'den Kayseri'ye, kayak yapmaya giden öğrenciler, buzlu yolda kaza geçirdi. Kazada 11 öğrenci öldü, 31 yaralı var. Duvara çarpıp tarlaya uçan aracın taşıma belgesinin olmadığı belirtildi</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nodeType="afterGroup">
                            <p:stCondLst>
                              <p:cond delay="1000"/>
                            </p:stCondLst>
                            <p:childTnLst>
                              <p:par>
                                <p:cTn id="14" presetID="3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412"/>
                                        </p:tgtEl>
                                        <p:attrNameLst>
                                          <p:attrName>style.visibility</p:attrName>
                                        </p:attrNameLst>
                                      </p:cBhvr>
                                      <p:to>
                                        <p:strVal val="visible"/>
                                      </p:to>
                                    </p:set>
                                    <p:animEffect transition="in" filter="wipe(up)">
                                      <p:cBhvr>
                                        <p:cTn id="23"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6" grpId="0" animBg="1" autoUpdateAnimBg="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41400" y="581025"/>
            <a:ext cx="7543800" cy="584200"/>
          </a:xfrm>
          <a:prstGeom prst="rect">
            <a:avLst/>
          </a:prstGeom>
          <a:solidFill>
            <a:schemeClr val="bg1"/>
          </a:solid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err="1" smtClean="0">
                <a:solidFill>
                  <a:srgbClr val="EA6868"/>
                </a:solidFill>
                <a:effectLst>
                  <a:outerShdw blurRad="38100" dist="38100" dir="2700000" algn="tl">
                    <a:srgbClr val="C0C0C0"/>
                  </a:outerShdw>
                </a:effectLst>
              </a:rPr>
              <a:t>Davutpaşa</a:t>
            </a:r>
            <a:r>
              <a:rPr lang="tr-TR" sz="3200" b="0" dirty="0" smtClean="0">
                <a:solidFill>
                  <a:srgbClr val="EA6868"/>
                </a:solidFill>
                <a:effectLst>
                  <a:outerShdw blurRad="38100" dist="38100" dir="2700000" algn="tl">
                    <a:srgbClr val="C0C0C0"/>
                  </a:outerShdw>
                </a:effectLst>
              </a:rPr>
              <a:t> Patlaması </a:t>
            </a:r>
            <a:r>
              <a:rPr lang="tr-TR" sz="2000" b="0" dirty="0" smtClean="0">
                <a:solidFill>
                  <a:srgbClr val="EA6868"/>
                </a:solidFill>
                <a:effectLst>
                  <a:outerShdw blurRad="38100" dist="38100" dir="2700000" algn="tl">
                    <a:srgbClr val="C0C0C0"/>
                  </a:outerShdw>
                </a:effectLst>
              </a:rPr>
              <a:t>(31 Ocak 2008)</a:t>
            </a:r>
            <a:endParaRPr lang="en-US" sz="3200" b="0" dirty="0" smtClean="0">
              <a:solidFill>
                <a:srgbClr val="EA6868"/>
              </a:solidFill>
              <a:effectLst>
                <a:outerShdw blurRad="38100" dist="38100" dir="2700000" algn="tl">
                  <a:srgbClr val="C0C0C0"/>
                </a:outerShdw>
              </a:effectLst>
            </a:endParaRPr>
          </a:p>
        </p:txBody>
      </p:sp>
      <p:sp>
        <p:nvSpPr>
          <p:cNvPr id="12" name="Dikdörtgen 4"/>
          <p:cNvSpPr>
            <a:spLocks noChangeArrowheads="1"/>
          </p:cNvSpPr>
          <p:nvPr/>
        </p:nvSpPr>
        <p:spPr bwMode="auto">
          <a:xfrm>
            <a:off x="1089025" y="4306888"/>
            <a:ext cx="676751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sz="1700" b="0"/>
              <a:t>31.01.2008 tarihinde İstanbul DavutPaşa'da bir maytap ve havayı fişek atelyesinde meydana gelen patlamada 20 kişi hayatını kaybetmiş 100’ün üzerinde yaralanma hadisesi olmuştur.</a:t>
            </a:r>
          </a:p>
          <a:p>
            <a:pPr eaLnBrk="1" hangingPunct="1"/>
            <a:endParaRPr lang="tr-TR" altLang="tr-TR" sz="1700" b="0"/>
          </a:p>
          <a:p>
            <a:pPr eaLnBrk="1" hangingPunct="1"/>
            <a:r>
              <a:rPr lang="tr-TR" altLang="tr-TR" sz="1700" b="0"/>
              <a:t>Güvence Hesabı 16 ölenin yakınlarına 997.751.TL, 6 kişinin maluliyeti için 396.476.TL ve tedaviler için 2.153.TL olmak üzere toplam 1.396.381.TL ödeme yapmıştır. Yapılan bu ödemeler için sorumlu bulunan İstanbul Belediyesinde 1.793.391.TL tahsilat yapılmıştır.</a:t>
            </a:r>
          </a:p>
        </p:txBody>
      </p:sp>
      <p:pic>
        <p:nvPicPr>
          <p:cNvPr id="5122" name="Picture 2" descr="Davutpaşa’dan ders alınmad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495425"/>
            <a:ext cx="43211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fltVal val="0"/>
                                          </p:val>
                                        </p:tav>
                                        <p:tav tm="100000">
                                          <p:val>
                                            <p:strVal val="#ppt_w"/>
                                          </p:val>
                                        </p:tav>
                                      </p:tavLst>
                                    </p:anim>
                                    <p:anim calcmode="lin" valueType="num">
                                      <p:cBhvr>
                                        <p:cTn id="13" dur="1000" fill="hold"/>
                                        <p:tgtEl>
                                          <p:spTgt spid="5122"/>
                                        </p:tgtEl>
                                        <p:attrNameLst>
                                          <p:attrName>ppt_h</p:attrName>
                                        </p:attrNameLst>
                                      </p:cBhvr>
                                      <p:tavLst>
                                        <p:tav tm="0">
                                          <p:val>
                                            <p:fltVal val="0"/>
                                          </p:val>
                                        </p:tav>
                                        <p:tav tm="100000">
                                          <p:val>
                                            <p:strVal val="#ppt_h"/>
                                          </p:val>
                                        </p:tav>
                                      </p:tavLst>
                                    </p:anim>
                                    <p:anim calcmode="lin" valueType="num">
                                      <p:cBhvr>
                                        <p:cTn id="14" dur="1000" fill="hold"/>
                                        <p:tgtEl>
                                          <p:spTgt spid="5122"/>
                                        </p:tgtEl>
                                        <p:attrNameLst>
                                          <p:attrName>style.rotation</p:attrName>
                                        </p:attrNameLst>
                                      </p:cBhvr>
                                      <p:tavLst>
                                        <p:tav tm="0">
                                          <p:val>
                                            <p:fltVal val="90"/>
                                          </p:val>
                                        </p:tav>
                                        <p:tav tm="100000">
                                          <p:val>
                                            <p:fltVal val="0"/>
                                          </p:val>
                                        </p:tav>
                                      </p:tavLst>
                                    </p:anim>
                                    <p:animEffect transition="in" filter="fade">
                                      <p:cBhvr>
                                        <p:cTn id="15" dur="1000"/>
                                        <p:tgtEl>
                                          <p:spTgt spid="5122"/>
                                        </p:tgtEl>
                                      </p:cBhvr>
                                    </p:animEffect>
                                  </p:childTnLst>
                                </p:cTn>
                              </p:par>
                            </p:childTnLst>
                          </p:cTn>
                        </p:par>
                        <p:par>
                          <p:cTn id="16" fill="hold" nodeType="afterGroup">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971550" y="2276475"/>
            <a:ext cx="7620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400" b="0"/>
              <a:t>Güvence Hesabı, kapsamında bulunan zorunlu sigortaların sağladığı güvencelerden yoksun kalınması nedeniyle kişilerin uğrayacakları bedeni zararların giderilmesi amacıyla kurulmuştur.</a:t>
            </a:r>
            <a:r>
              <a:rPr lang="tr-TR" altLang="tr-TR" sz="2400"/>
              <a:t> </a:t>
            </a:r>
          </a:p>
        </p:txBody>
      </p:sp>
      <p:sp>
        <p:nvSpPr>
          <p:cNvPr id="229379"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Amacı</a:t>
            </a:r>
            <a:endParaRPr lang="en-US" sz="3200" b="0" dirty="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9379"/>
                                        </p:tgtEl>
                                        <p:attrNameLst>
                                          <p:attrName>style.visibility</p:attrName>
                                        </p:attrNameLst>
                                      </p:cBhvr>
                                      <p:to>
                                        <p:strVal val="visible"/>
                                      </p:to>
                                    </p:set>
                                    <p:anim calcmode="lin" valueType="num">
                                      <p:cBhvr additive="base">
                                        <p:cTn id="7" dur="500" fill="hold"/>
                                        <p:tgtEl>
                                          <p:spTgt spid="229379"/>
                                        </p:tgtEl>
                                        <p:attrNameLst>
                                          <p:attrName>ppt_x</p:attrName>
                                        </p:attrNameLst>
                                      </p:cBhvr>
                                      <p:tavLst>
                                        <p:tav tm="0">
                                          <p:val>
                                            <p:strVal val="1+#ppt_w/2"/>
                                          </p:val>
                                        </p:tav>
                                        <p:tav tm="100000">
                                          <p:val>
                                            <p:strVal val="#ppt_x"/>
                                          </p:val>
                                        </p:tav>
                                      </p:tavLst>
                                    </p:anim>
                                    <p:anim calcmode="lin" valueType="num">
                                      <p:cBhvr additive="base">
                                        <p:cTn id="8" dur="500" fill="hold"/>
                                        <p:tgtEl>
                                          <p:spTgt spid="22937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29378"/>
                                        </p:tgtEl>
                                        <p:attrNameLst>
                                          <p:attrName>style.visibility</p:attrName>
                                        </p:attrNameLst>
                                      </p:cBhvr>
                                      <p:to>
                                        <p:strVal val="visible"/>
                                      </p:to>
                                    </p:set>
                                    <p:animEffect transition="in" filter="wipe(up)">
                                      <p:cBhvr>
                                        <p:cTn id="12" dur="500"/>
                                        <p:tgtEl>
                                          <p:spTgt spid="229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P spid="22937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41400" y="581025"/>
            <a:ext cx="7543800" cy="584200"/>
          </a:xfrm>
          <a:prstGeom prst="rect">
            <a:avLst/>
          </a:prstGeom>
          <a:solidFill>
            <a:schemeClr val="bg1"/>
          </a:solidFill>
          <a:ln>
            <a:noFill/>
          </a:ln>
          <a:effectLst/>
          <a:extLst/>
        </p:spPr>
        <p:txBody>
          <a:bodyPr>
            <a:spAutoFit/>
          </a:bodyPr>
          <a:lstStyle>
            <a:lvl1pPr eaLnBrk="0" hangingPunct="0">
              <a:defRPr sz="1400" b="1">
                <a:solidFill>
                  <a:schemeClr val="tx1"/>
                </a:solidFill>
                <a:latin typeface="Tahoma" pitchFamily="34" charset="0"/>
              </a:defRPr>
            </a:lvl1pPr>
            <a:lvl2pPr marL="742950" indent="-285750" eaLnBrk="0" hangingPunct="0">
              <a:defRPr sz="1400" b="1">
                <a:solidFill>
                  <a:schemeClr val="tx1"/>
                </a:solidFill>
                <a:latin typeface="Tahoma" pitchFamily="34" charset="0"/>
              </a:defRPr>
            </a:lvl2pPr>
            <a:lvl3pPr marL="1143000" indent="-228600" eaLnBrk="0" hangingPunct="0">
              <a:defRPr sz="1400" b="1">
                <a:solidFill>
                  <a:schemeClr val="tx1"/>
                </a:solidFill>
                <a:latin typeface="Tahoma" pitchFamily="34" charset="0"/>
              </a:defRPr>
            </a:lvl3pPr>
            <a:lvl4pPr marL="1600200" indent="-228600" eaLnBrk="0" hangingPunct="0">
              <a:defRPr sz="1400" b="1">
                <a:solidFill>
                  <a:schemeClr val="tx1"/>
                </a:solidFill>
                <a:latin typeface="Tahoma" pitchFamily="34" charset="0"/>
              </a:defRPr>
            </a:lvl4pPr>
            <a:lvl5pPr marL="2057400" indent="-228600" eaLnBrk="0" hangingPunct="0">
              <a:defRPr sz="1400" b="1">
                <a:solidFill>
                  <a:schemeClr val="tx1"/>
                </a:solidFill>
                <a:latin typeface="Tahoma" pitchFamily="34" charset="0"/>
              </a:defRPr>
            </a:lvl5pPr>
            <a:lvl6pPr marL="2514600" indent="-228600" eaLnBrk="0" fontAlgn="base" hangingPunct="0">
              <a:lnSpc>
                <a:spcPct val="140000"/>
              </a:lnSpc>
              <a:spcBef>
                <a:spcPct val="50000"/>
              </a:spcBef>
              <a:spcAft>
                <a:spcPct val="0"/>
              </a:spcAft>
              <a:defRPr sz="1400" b="1">
                <a:solidFill>
                  <a:schemeClr val="tx1"/>
                </a:solidFill>
                <a:latin typeface="Tahoma" pitchFamily="34" charset="0"/>
              </a:defRPr>
            </a:lvl6pPr>
            <a:lvl7pPr marL="2971800" indent="-228600" eaLnBrk="0" fontAlgn="base" hangingPunct="0">
              <a:lnSpc>
                <a:spcPct val="140000"/>
              </a:lnSpc>
              <a:spcBef>
                <a:spcPct val="50000"/>
              </a:spcBef>
              <a:spcAft>
                <a:spcPct val="0"/>
              </a:spcAft>
              <a:defRPr sz="1400" b="1">
                <a:solidFill>
                  <a:schemeClr val="tx1"/>
                </a:solidFill>
                <a:latin typeface="Tahoma" pitchFamily="34" charset="0"/>
              </a:defRPr>
            </a:lvl7pPr>
            <a:lvl8pPr marL="3429000" indent="-228600" eaLnBrk="0" fontAlgn="base" hangingPunct="0">
              <a:lnSpc>
                <a:spcPct val="140000"/>
              </a:lnSpc>
              <a:spcBef>
                <a:spcPct val="50000"/>
              </a:spcBef>
              <a:spcAft>
                <a:spcPct val="0"/>
              </a:spcAft>
              <a:defRPr sz="1400" b="1">
                <a:solidFill>
                  <a:schemeClr val="tx1"/>
                </a:solidFill>
                <a:latin typeface="Tahoma" pitchFamily="34" charset="0"/>
              </a:defRPr>
            </a:lvl8pPr>
            <a:lvl9pPr marL="3886200" indent="-228600" eaLnBrk="0" fontAlgn="base" hangingPunct="0">
              <a:lnSpc>
                <a:spcPct val="140000"/>
              </a:lnSpc>
              <a:spcBef>
                <a:spcPct val="50000"/>
              </a:spcBef>
              <a:spcAft>
                <a:spcPct val="0"/>
              </a:spcAft>
              <a:defRPr sz="1400" b="1">
                <a:solidFill>
                  <a:schemeClr val="tx1"/>
                </a:solidFill>
                <a:latin typeface="Tahoma" pitchFamily="34" charset="0"/>
              </a:defRPr>
            </a:lvl9pPr>
          </a:lstStyle>
          <a:p>
            <a:pPr eaLnBrk="1" hangingPunct="1">
              <a:spcBef>
                <a:spcPct val="50000"/>
              </a:spcBef>
              <a:defRPr/>
            </a:pPr>
            <a:r>
              <a:rPr lang="tr-TR" sz="3200" b="0" dirty="0" err="1" smtClean="0">
                <a:solidFill>
                  <a:srgbClr val="EA6868"/>
                </a:solidFill>
                <a:effectLst>
                  <a:outerShdw blurRad="38100" dist="38100" dir="2700000" algn="tl">
                    <a:srgbClr val="C0C0C0"/>
                  </a:outerShdw>
                </a:effectLst>
              </a:rPr>
              <a:t>Ostim</a:t>
            </a:r>
            <a:r>
              <a:rPr lang="tr-TR" sz="3200" b="0" dirty="0" smtClean="0">
                <a:solidFill>
                  <a:srgbClr val="EA6868"/>
                </a:solidFill>
                <a:effectLst>
                  <a:outerShdw blurRad="38100" dist="38100" dir="2700000" algn="tl">
                    <a:srgbClr val="C0C0C0"/>
                  </a:outerShdw>
                </a:effectLst>
              </a:rPr>
              <a:t> Patlaması </a:t>
            </a:r>
            <a:r>
              <a:rPr lang="tr-TR" sz="2000" b="0" dirty="0" smtClean="0">
                <a:solidFill>
                  <a:srgbClr val="EA6868"/>
                </a:solidFill>
                <a:effectLst>
                  <a:outerShdw blurRad="38100" dist="38100" dir="2700000" algn="tl">
                    <a:srgbClr val="C0C0C0"/>
                  </a:outerShdw>
                </a:effectLst>
              </a:rPr>
              <a:t>(03 Şubat 2011)</a:t>
            </a:r>
            <a:endParaRPr lang="en-US" sz="3200" b="0" dirty="0" smtClean="0">
              <a:solidFill>
                <a:srgbClr val="EA6868"/>
              </a:solidFill>
              <a:effectLst>
                <a:outerShdw blurRad="38100" dist="38100" dir="2700000" algn="tl">
                  <a:srgbClr val="C0C0C0"/>
                </a:outerShdw>
              </a:effectLst>
            </a:endParaRPr>
          </a:p>
        </p:txBody>
      </p:sp>
      <p:sp>
        <p:nvSpPr>
          <p:cNvPr id="12" name="Dikdörtgen 4"/>
          <p:cNvSpPr>
            <a:spLocks noChangeArrowheads="1"/>
          </p:cNvSpPr>
          <p:nvPr/>
        </p:nvSpPr>
        <p:spPr bwMode="auto">
          <a:xfrm>
            <a:off x="1158875" y="4829175"/>
            <a:ext cx="67691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sz="1700" b="0"/>
              <a:t>Ankara Ostim’de meydana gelen patlamada 7 kişi hayatını kaybetmiş birçok de kişi yaralanmıştır. Ancak ölenler ve yaralananlar işyerinde çalışanlardan olup kazada 3. şahıslardan zarar gören olmamıştır. Bu nedenle bu kaza için herhangi bir ödeme yapılamamıştır.</a:t>
            </a:r>
          </a:p>
        </p:txBody>
      </p:sp>
      <p:pic>
        <p:nvPicPr>
          <p:cNvPr id="614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1476375"/>
            <a:ext cx="45497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ppt_w</p:attrName>
                                        </p:attrNameLst>
                                      </p:cBhvr>
                                      <p:tavLst>
                                        <p:tav tm="0">
                                          <p:val>
                                            <p:fltVal val="0"/>
                                          </p:val>
                                        </p:tav>
                                        <p:tav tm="100000">
                                          <p:val>
                                            <p:strVal val="#ppt_w"/>
                                          </p:val>
                                        </p:tav>
                                      </p:tavLst>
                                    </p:anim>
                                    <p:anim calcmode="lin" valueType="num">
                                      <p:cBhvr>
                                        <p:cTn id="13" dur="1000" fill="hold"/>
                                        <p:tgtEl>
                                          <p:spTgt spid="6146"/>
                                        </p:tgtEl>
                                        <p:attrNameLst>
                                          <p:attrName>ppt_h</p:attrName>
                                        </p:attrNameLst>
                                      </p:cBhvr>
                                      <p:tavLst>
                                        <p:tav tm="0">
                                          <p:val>
                                            <p:fltVal val="0"/>
                                          </p:val>
                                        </p:tav>
                                        <p:tav tm="100000">
                                          <p:val>
                                            <p:strVal val="#ppt_h"/>
                                          </p:val>
                                        </p:tav>
                                      </p:tavLst>
                                    </p:anim>
                                    <p:anim calcmode="lin" valueType="num">
                                      <p:cBhvr>
                                        <p:cTn id="14" dur="1000" fill="hold"/>
                                        <p:tgtEl>
                                          <p:spTgt spid="6146"/>
                                        </p:tgtEl>
                                        <p:attrNameLst>
                                          <p:attrName>style.rotation</p:attrName>
                                        </p:attrNameLst>
                                      </p:cBhvr>
                                      <p:tavLst>
                                        <p:tav tm="0">
                                          <p:val>
                                            <p:fltVal val="90"/>
                                          </p:val>
                                        </p:tav>
                                        <p:tav tm="100000">
                                          <p:val>
                                            <p:fltVal val="0"/>
                                          </p:val>
                                        </p:tav>
                                      </p:tavLst>
                                    </p:anim>
                                    <p:animEffect transition="in" filter="fade">
                                      <p:cBhvr>
                                        <p:cTn id="15" dur="1000"/>
                                        <p:tgtEl>
                                          <p:spTgt spid="6146"/>
                                        </p:tgtEl>
                                      </p:cBhvr>
                                    </p:animEffect>
                                  </p:childTnLst>
                                </p:cTn>
                              </p:par>
                            </p:childTnLst>
                          </p:cTn>
                        </p:par>
                        <p:par>
                          <p:cTn id="16" fill="hold" nodeType="afterGroup">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90600" y="19050"/>
            <a:ext cx="7924800" cy="2209800"/>
          </a:xfrm>
          <a:prstGeom prst="rect">
            <a:avLst/>
          </a:prstGeom>
          <a:solidFill>
            <a:srgbClr val="FFFFFF"/>
          </a:solidFill>
          <a:ln>
            <a:noFill/>
          </a:ln>
          <a:effectLst/>
          <a:extLst/>
        </p:spPr>
        <p:txBody>
          <a:bodyPr wrap="none" anchor="ctr"/>
          <a:lstStyle/>
          <a:p>
            <a:pPr>
              <a:lnSpc>
                <a:spcPct val="140000"/>
              </a:lnSpc>
              <a:spcBef>
                <a:spcPct val="50000"/>
              </a:spcBef>
              <a:defRPr/>
            </a:pPr>
            <a:endParaRPr lang="tr-TR" sz="1400">
              <a:solidFill>
                <a:srgbClr val="003366"/>
              </a:solidFill>
              <a:effectLst>
                <a:outerShdw blurRad="38100" dist="38100" dir="2700000" algn="tl">
                  <a:srgbClr val="000000">
                    <a:alpha val="43137"/>
                  </a:srgbClr>
                </a:outerShdw>
              </a:effectLst>
            </a:endParaRPr>
          </a:p>
        </p:txBody>
      </p:sp>
      <p:pic>
        <p:nvPicPr>
          <p:cNvPr id="53250" name="Picture 2" descr="C:\Users\yuksela.GUVENCEHESABI\Desktop\tara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5888"/>
            <a:ext cx="74168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fltVal val="0"/>
                                          </p:val>
                                        </p:tav>
                                        <p:tav tm="100000">
                                          <p:val>
                                            <p:strVal val="#ppt_w"/>
                                          </p:val>
                                        </p:tav>
                                      </p:tavLst>
                                    </p:anim>
                                    <p:anim calcmode="lin" valueType="num">
                                      <p:cBhvr>
                                        <p:cTn id="8" dur="1000" fill="hold"/>
                                        <p:tgtEl>
                                          <p:spTgt spid="53250"/>
                                        </p:tgtEl>
                                        <p:attrNameLst>
                                          <p:attrName>ppt_h</p:attrName>
                                        </p:attrNameLst>
                                      </p:cBhvr>
                                      <p:tavLst>
                                        <p:tav tm="0">
                                          <p:val>
                                            <p:fltVal val="0"/>
                                          </p:val>
                                        </p:tav>
                                        <p:tav tm="100000">
                                          <p:val>
                                            <p:strVal val="#ppt_h"/>
                                          </p:val>
                                        </p:tav>
                                      </p:tavLst>
                                    </p:anim>
                                    <p:anim calcmode="lin" valueType="num">
                                      <p:cBhvr>
                                        <p:cTn id="9" dur="1000" fill="hold"/>
                                        <p:tgtEl>
                                          <p:spTgt spid="53250"/>
                                        </p:tgtEl>
                                        <p:attrNameLst>
                                          <p:attrName>style.rotation</p:attrName>
                                        </p:attrNameLst>
                                      </p:cBhvr>
                                      <p:tavLst>
                                        <p:tav tm="0">
                                          <p:val>
                                            <p:fltVal val="90"/>
                                          </p:val>
                                        </p:tav>
                                        <p:tav tm="100000">
                                          <p:val>
                                            <p:fltVal val="0"/>
                                          </p:val>
                                        </p:tav>
                                      </p:tavLst>
                                    </p:anim>
                                    <p:animEffect transition="in" filter="fade">
                                      <p:cBhvr>
                                        <p:cTn id="10" dur="1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909638" y="1428750"/>
            <a:ext cx="5400675" cy="6597650"/>
          </a:xfrm>
          <a:prstGeom prst="rect">
            <a:avLst/>
          </a:prstGeom>
          <a:ln>
            <a:solidFill>
              <a:schemeClr val="tx1">
                <a:lumMod val="60000"/>
                <a:lumOff val="40000"/>
              </a:schemeClr>
            </a:solidFill>
          </a:ln>
        </p:spPr>
      </p:pic>
      <p:sp>
        <p:nvSpPr>
          <p:cNvPr id="2" name="Text Box 3"/>
          <p:cNvSpPr txBox="1">
            <a:spLocks noChangeArrowheads="1"/>
          </p:cNvSpPr>
          <p:nvPr/>
        </p:nvSpPr>
        <p:spPr bwMode="auto">
          <a:xfrm>
            <a:off x="838200" y="1422400"/>
            <a:ext cx="1547813" cy="339725"/>
          </a:xfrm>
          <a:prstGeom prst="rect">
            <a:avLst/>
          </a:prstGeom>
          <a:noFill/>
          <a:ln>
            <a:noFill/>
          </a:ln>
          <a:effectLst/>
          <a:extLst/>
        </p:spPr>
        <p:txBody>
          <a:bodyPr>
            <a:spAutoFit/>
          </a:bodyPr>
          <a:lstStyle/>
          <a:p>
            <a:pPr>
              <a:spcBef>
                <a:spcPct val="50000"/>
              </a:spcBef>
              <a:defRPr/>
            </a:pPr>
            <a:r>
              <a:rPr lang="tr-TR" sz="1600" b="0" dirty="0">
                <a:effectLst>
                  <a:outerShdw blurRad="38100" dist="38100" dir="2700000" algn="tl">
                    <a:srgbClr val="C0C0C0"/>
                  </a:outerShdw>
                </a:effectLst>
              </a:rPr>
              <a:t>(Ödeme)</a:t>
            </a:r>
            <a:endParaRPr lang="en-US" sz="1600" b="0" dirty="0">
              <a:effectLst>
                <a:outerShdw blurRad="38100" dist="38100" dir="2700000" algn="tl">
                  <a:srgbClr val="C0C0C0"/>
                </a:outerShdw>
              </a:effectLst>
            </a:endParaRPr>
          </a:p>
        </p:txBody>
      </p:sp>
      <p:sp>
        <p:nvSpPr>
          <p:cNvPr id="4"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Aracılarla Yaşanan Sorunlar</a:t>
            </a:r>
            <a:endParaRPr lang="en-US" sz="3200" b="0" dirty="0">
              <a:solidFill>
                <a:srgbClr val="EA6868"/>
              </a:solidFill>
              <a:effectLst>
                <a:outerShdw blurRad="38100" dist="38100" dir="2700000" algn="tl">
                  <a:srgbClr val="C0C0C0"/>
                </a:outerShdw>
              </a:effectLst>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12875"/>
            <a:ext cx="5461000" cy="7223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2033588" y="1433513"/>
            <a:ext cx="1584325" cy="339725"/>
          </a:xfrm>
          <a:prstGeom prst="rect">
            <a:avLst/>
          </a:prstGeom>
          <a:noFill/>
          <a:ln>
            <a:noFill/>
          </a:ln>
          <a:effectLst/>
          <a:extLst/>
        </p:spPr>
        <p:txBody>
          <a:bodyPr>
            <a:spAutoFit/>
          </a:bodyPr>
          <a:lstStyle/>
          <a:p>
            <a:pPr>
              <a:spcBef>
                <a:spcPct val="50000"/>
              </a:spcBef>
              <a:defRPr/>
            </a:pPr>
            <a:r>
              <a:rPr lang="tr-TR" sz="1600" b="0" dirty="0">
                <a:effectLst>
                  <a:outerShdw blurRad="38100" dist="38100" dir="2700000" algn="tl">
                    <a:srgbClr val="C0C0C0"/>
                  </a:outerShdw>
                </a:effectLst>
              </a:rPr>
              <a:t>(Bildiri)</a:t>
            </a:r>
            <a:endParaRPr lang="en-US" sz="1600" b="0" dirty="0">
              <a:effectLst>
                <a:outerShdw blurRad="38100" dist="38100" dir="2700000" algn="tl">
                  <a:srgbClr val="C0C0C0"/>
                </a:outerShdw>
              </a:effectLst>
            </a:endParaRP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7575" y="1433513"/>
            <a:ext cx="5278438" cy="613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3419475" y="1433513"/>
            <a:ext cx="1584325" cy="339725"/>
          </a:xfrm>
          <a:prstGeom prst="rect">
            <a:avLst/>
          </a:prstGeom>
          <a:noFill/>
          <a:ln>
            <a:noFill/>
          </a:ln>
          <a:effectLst/>
          <a:extLst/>
        </p:spPr>
        <p:txBody>
          <a:bodyPr>
            <a:spAutoFit/>
          </a:bodyPr>
          <a:lstStyle/>
          <a:p>
            <a:pPr>
              <a:spcBef>
                <a:spcPct val="50000"/>
              </a:spcBef>
              <a:defRPr/>
            </a:pPr>
            <a:r>
              <a:rPr lang="tr-TR" sz="1600" b="0" dirty="0">
                <a:effectLst>
                  <a:outerShdw blurRad="38100" dist="38100" dir="2700000" algn="tl">
                    <a:srgbClr val="C0C0C0"/>
                  </a:outerShdw>
                </a:effectLst>
              </a:rPr>
              <a:t>(Şikayet)</a:t>
            </a:r>
            <a:endParaRPr lang="en-US" sz="1600" b="0" dirty="0">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nodeType="afterGroup">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nodeType="afterGroup">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par>
                          <p:cTn id="42" fill="hold" nodeType="afterGroup">
                            <p:stCondLst>
                              <p:cond delay="1000"/>
                            </p:stCondLst>
                            <p:childTnLst>
                              <p:par>
                                <p:cTn id="43" presetID="2" presetClass="entr" presetSubtype="2"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Aracılarla Yaşanan Sorunlar</a:t>
            </a:r>
            <a:endParaRPr lang="en-US" sz="3200" b="0" dirty="0">
              <a:solidFill>
                <a:srgbClr val="EA6868"/>
              </a:solidFill>
              <a:effectLst>
                <a:outerShdw blurRad="38100" dist="38100" dir="2700000" algn="tl">
                  <a:srgbClr val="C0C0C0"/>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590675"/>
            <a:ext cx="6016625"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143000" y="1603375"/>
            <a:ext cx="1584325" cy="339725"/>
          </a:xfrm>
          <a:prstGeom prst="rect">
            <a:avLst/>
          </a:prstGeom>
          <a:noFill/>
          <a:ln>
            <a:noFill/>
          </a:ln>
          <a:effectLst/>
          <a:extLst/>
        </p:spPr>
        <p:txBody>
          <a:bodyPr>
            <a:spAutoFit/>
          </a:bodyPr>
          <a:lstStyle/>
          <a:p>
            <a:pPr>
              <a:spcBef>
                <a:spcPct val="50000"/>
              </a:spcBef>
              <a:defRPr/>
            </a:pPr>
            <a:r>
              <a:rPr lang="tr-TR" sz="1600" b="0" dirty="0">
                <a:effectLst>
                  <a:outerShdw blurRad="38100" dist="38100" dir="2700000" algn="tl">
                    <a:srgbClr val="C0C0C0"/>
                  </a:outerShdw>
                </a:effectLst>
              </a:rPr>
              <a:t>(Şikayet)</a:t>
            </a:r>
            <a:endParaRPr lang="en-US" sz="1600" b="0" dirty="0">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nodeType="afterGroup">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6"/>
          <p:cNvSpPr txBox="1">
            <a:spLocks noChangeArrowheads="1"/>
          </p:cNvSpPr>
          <p:nvPr/>
        </p:nvSpPr>
        <p:spPr bwMode="auto">
          <a:xfrm>
            <a:off x="1296988" y="2092325"/>
            <a:ext cx="6981825" cy="3581400"/>
          </a:xfrm>
          <a:prstGeom prst="rect">
            <a:avLst/>
          </a:prstGeom>
          <a:noFill/>
          <a:ln>
            <a:noFill/>
          </a:ln>
          <a:effectLst/>
          <a:extLst/>
        </p:spPr>
        <p:txBody>
          <a:bodyPr>
            <a:spAutoFit/>
          </a:bodyPr>
          <a:lstStyle/>
          <a:p>
            <a:pPr>
              <a:lnSpc>
                <a:spcPct val="150000"/>
              </a:lnSpc>
              <a:spcBef>
                <a:spcPct val="50000"/>
              </a:spcBef>
              <a:defRPr/>
            </a:pPr>
            <a:r>
              <a:rPr lang="tr-TR" sz="3600" b="0" dirty="0">
                <a:solidFill>
                  <a:srgbClr val="EA6868"/>
                </a:solidFill>
                <a:effectLst>
                  <a:outerShdw blurRad="38100" dist="38100" dir="2700000" algn="tl">
                    <a:srgbClr val="C0C0C0"/>
                  </a:outerShdw>
                </a:effectLst>
                <a:cs typeface="Arial" charset="0"/>
              </a:rPr>
              <a:t>AVRUPA BİRLİĞİ ÜLKELERİNDE SİGORTA GÜVENCE HESABI UYGULAMALARI </a:t>
            </a:r>
          </a:p>
          <a:p>
            <a:pPr>
              <a:lnSpc>
                <a:spcPct val="150000"/>
              </a:lnSpc>
              <a:spcBef>
                <a:spcPct val="50000"/>
              </a:spcBef>
              <a:defRPr/>
            </a:pPr>
            <a:endParaRPr lang="en-US" sz="3600" b="0" dirty="0">
              <a:solidFill>
                <a:srgbClr val="EA6868"/>
              </a:solidFill>
              <a:effectLst>
                <a:outerShdw blurRad="38100" dist="38100" dir="2700000" algn="tl">
                  <a:srgbClr val="C0C0C0"/>
                </a:outerShdw>
              </a:effectLst>
              <a:cs typeface="Arial" charset="0"/>
            </a:endParaRPr>
          </a:p>
        </p:txBody>
      </p:sp>
      <p:sp>
        <p:nvSpPr>
          <p:cNvPr id="6" name="Dikdörtgen 5"/>
          <p:cNvSpPr/>
          <p:nvPr/>
        </p:nvSpPr>
        <p:spPr bwMode="auto">
          <a:xfrm>
            <a:off x="971550" y="692150"/>
            <a:ext cx="7632700" cy="1152525"/>
          </a:xfrm>
          <a:prstGeom prst="rect">
            <a:avLst/>
          </a:prstGeom>
          <a:solidFill>
            <a:schemeClr val="bg1"/>
          </a:solidFill>
          <a:ln>
            <a:noFill/>
          </a:ln>
          <a:effectLst/>
          <a:extLst/>
        </p:spPr>
        <p:txBody>
          <a:bodyPr>
            <a:spAutoFit/>
          </a:bodyPr>
          <a:lstStyle/>
          <a:p>
            <a:pPr>
              <a:lnSpc>
                <a:spcPct val="140000"/>
              </a:lnSpc>
              <a:spcBef>
                <a:spcPct val="50000"/>
              </a:spcBef>
              <a:defRPr/>
            </a:pPr>
            <a:endParaRPr lang="tr-TR" sz="1400">
              <a:solidFill>
                <a:srgbClr val="003366"/>
              </a:solidFill>
              <a:effectLst>
                <a:outerShdw blurRad="38100" dist="38100" dir="2700000" algn="tl">
                  <a:srgbClr val="000000">
                    <a:alpha val="43137"/>
                  </a:srgbClr>
                </a:outerShdw>
              </a:effectLst>
              <a:cs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6"/>
          <p:cNvSpPr txBox="1">
            <a:spLocks noChangeArrowheads="1"/>
          </p:cNvSpPr>
          <p:nvPr/>
        </p:nvSpPr>
        <p:spPr bwMode="auto">
          <a:xfrm>
            <a:off x="1187450" y="2133600"/>
            <a:ext cx="6983413" cy="2862263"/>
          </a:xfrm>
          <a:prstGeom prst="rect">
            <a:avLst/>
          </a:prstGeom>
          <a:noFill/>
          <a:ln>
            <a:noFill/>
          </a:ln>
          <a:effectLst/>
          <a:extLst/>
        </p:spPr>
        <p:txBody>
          <a:bodyPr>
            <a:spAutoFit/>
          </a:bodyPr>
          <a:lstStyle/>
          <a:p>
            <a:pPr>
              <a:lnSpc>
                <a:spcPct val="150000"/>
              </a:lnSpc>
              <a:spcBef>
                <a:spcPct val="50000"/>
              </a:spcBef>
              <a:defRPr/>
            </a:pPr>
            <a:r>
              <a:rPr lang="tr-TR" sz="2400" b="0" dirty="0">
                <a:solidFill>
                  <a:srgbClr val="003366"/>
                </a:solidFill>
                <a:effectLst>
                  <a:outerShdw blurRad="38100" dist="38100" dir="2700000" algn="tl">
                    <a:srgbClr val="C0C0C0"/>
                  </a:outerShdw>
                </a:effectLst>
                <a:cs typeface="Arial" charset="0"/>
              </a:rPr>
              <a:t>AVRUPA BİRLİĞİ müktesebatı (</a:t>
            </a:r>
            <a:r>
              <a:rPr lang="tr-TR" sz="2400" b="0" dirty="0" err="1">
                <a:solidFill>
                  <a:srgbClr val="003366"/>
                </a:solidFill>
                <a:effectLst>
                  <a:outerShdw blurRad="38100" dist="38100" dir="2700000" algn="tl">
                    <a:srgbClr val="C0C0C0"/>
                  </a:outerShdw>
                </a:effectLst>
                <a:cs typeface="Arial" charset="0"/>
              </a:rPr>
              <a:t>acquis</a:t>
            </a:r>
            <a:r>
              <a:rPr lang="tr-TR" sz="2400" b="0" dirty="0">
                <a:solidFill>
                  <a:srgbClr val="003366"/>
                </a:solidFill>
                <a:effectLst>
                  <a:outerShdw blurRad="38100" dist="38100" dir="2700000" algn="tl">
                    <a:srgbClr val="C0C0C0"/>
                  </a:outerShdw>
                </a:effectLst>
                <a:cs typeface="Arial" charset="0"/>
              </a:rPr>
              <a:t>) gereği zorunlu trafik sigortasında bedeni hasarlar için bir garanti fonu kurma zorunluluğu getirilmiştir. Bundan ayrı olarak ülkeler kendi iç mevzuatlarında belli sigortalar için garanti fonları oluşturmuşlardır.</a:t>
            </a:r>
            <a:endParaRPr lang="en-US" sz="3600" b="0" dirty="0">
              <a:solidFill>
                <a:srgbClr val="003366"/>
              </a:solidFill>
              <a:effectLst>
                <a:outerShdw blurRad="38100" dist="38100" dir="2700000" algn="tl">
                  <a:srgbClr val="C0C0C0"/>
                </a:outerShdw>
              </a:effectLst>
              <a:cs typeface="Arial" charset="0"/>
            </a:endParaRPr>
          </a:p>
        </p:txBody>
      </p:sp>
      <p:sp>
        <p:nvSpPr>
          <p:cNvPr id="3" name="Text Box 3"/>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cs typeface="Arial" charset="0"/>
              </a:rPr>
              <a:t>Avrupa Birliğinde Uygulamalar</a:t>
            </a:r>
            <a:endParaRPr lang="en-US" sz="3200" b="0" dirty="0">
              <a:solidFill>
                <a:srgbClr val="EA6868"/>
              </a:solidFill>
              <a:effectLst>
                <a:outerShdw blurRad="38100" dist="38100" dir="2700000" algn="tl">
                  <a:srgbClr val="C0C0C0"/>
                </a:outerShdw>
              </a:effectLst>
              <a:cs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04" name="Group 12"/>
          <p:cNvGraphicFramePr>
            <a:graphicFrameLocks noGrp="1"/>
          </p:cNvGraphicFramePr>
          <p:nvPr/>
        </p:nvGraphicFramePr>
        <p:xfrm>
          <a:off x="1143000" y="1484313"/>
          <a:ext cx="7389813" cy="561975"/>
        </p:xfrm>
        <a:graphic>
          <a:graphicData uri="http://schemas.openxmlformats.org/drawingml/2006/table">
            <a:tbl>
              <a:tblPr/>
              <a:tblGrid>
                <a:gridCol w="2827338">
                  <a:extLst>
                    <a:ext uri="{9D8B030D-6E8A-4147-A177-3AD203B41FA5}">
                      <a16:colId xmlns:a16="http://schemas.microsoft.com/office/drawing/2014/main" val="20000"/>
                    </a:ext>
                  </a:extLst>
                </a:gridCol>
                <a:gridCol w="4562475">
                  <a:extLst>
                    <a:ext uri="{9D8B030D-6E8A-4147-A177-3AD203B41FA5}">
                      <a16:colId xmlns:a16="http://schemas.microsoft.com/office/drawing/2014/main" val="20001"/>
                    </a:ext>
                  </a:extLst>
                </a:gridCol>
              </a:tblGrid>
              <a:tr h="210312">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Arial" charset="0"/>
                        </a:rPr>
                        <a:t>HAYATBRANŞI  / </a:t>
                      </a:r>
                      <a:r>
                        <a:rPr kumimoji="0" lang="tr-TR" altLang="tr-TR" sz="1200" b="1" i="0" u="sng" strike="noStrike" cap="none" normalizeH="0" baseline="0" smtClean="0">
                          <a:ln>
                            <a:noFill/>
                          </a:ln>
                          <a:solidFill>
                            <a:schemeClr val="tx1"/>
                          </a:solidFill>
                          <a:effectLst/>
                          <a:latin typeface="Arial" charset="0"/>
                        </a:rPr>
                        <a:t>PROTEKTOR AG</a:t>
                      </a:r>
                      <a:endParaRPr kumimoji="0" lang="tr-TR" altLang="tr-TR" sz="1200" b="1" i="0" u="sng" strike="noStrike" cap="none" normalizeH="0" baseline="0" smtClean="0">
                        <a:ln>
                          <a:noFill/>
                        </a:ln>
                        <a:solidFill>
                          <a:schemeClr val="tx1"/>
                        </a:solidFill>
                        <a:effectLst/>
                        <a:latin typeface="Calibri" pitchFamily="34" charset="0"/>
                        <a:cs typeface="Times New Roman" pitchFamily="18" charset="0"/>
                      </a:endParaRPr>
                    </a:p>
                  </a:txBody>
                  <a:tcPr marL="17780" marR="17780" marT="0" marB="0" anchor="ctr" horzOverflow="overflow">
                    <a:lnL>
                      <a:noFill/>
                    </a:lnL>
                    <a:lnR>
                      <a:noFill/>
                    </a:lnR>
                    <a:lnT w="12700" cap="flat" cmpd="sng" algn="ctr">
                      <a:solidFill>
                        <a:srgbClr val="CAE2CA"/>
                      </a:solidFill>
                      <a:prstDash val="solid"/>
                      <a:round/>
                      <a:headEnd type="none" w="med" len="med"/>
                      <a:tailEnd type="none" w="med" len="med"/>
                    </a:lnT>
                    <a:lnB w="12700" cap="flat" cmpd="sng" algn="ctr">
                      <a:solidFill>
                        <a:srgbClr val="CAE2CA"/>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Arial" charset="0"/>
                        </a:rPr>
                        <a:t>Tazminat ÖDEMESİ yok \poliçenin devamını sağlıyor</a:t>
                      </a:r>
                      <a:endParaRPr kumimoji="0" lang="tr-TR" altLang="tr-TR" sz="1200" b="1" i="0" u="none" strike="noStrike" cap="none" normalizeH="0" baseline="0" smtClean="0">
                        <a:ln>
                          <a:noFill/>
                        </a:ln>
                        <a:solidFill>
                          <a:schemeClr val="tx1"/>
                        </a:solidFill>
                        <a:effectLst/>
                        <a:latin typeface="Calibri" pitchFamily="34" charset="0"/>
                        <a:cs typeface="Times New Roman" pitchFamily="18" charset="0"/>
                      </a:endParaRPr>
                    </a:p>
                  </a:txBody>
                  <a:tcPr marL="17780" marR="17780" marT="0" marB="0" anchor="ctr" horzOverflow="overflow">
                    <a:lnL>
                      <a:noFill/>
                    </a:lnL>
                    <a:lnR>
                      <a:noFill/>
                    </a:lnR>
                    <a:lnT w="12700" cap="flat" cmpd="sng" algn="ctr">
                      <a:solidFill>
                        <a:srgbClr val="CAE2CA"/>
                      </a:solidFill>
                      <a:prstDash val="solid"/>
                      <a:round/>
                      <a:headEnd type="none" w="med" len="med"/>
                      <a:tailEnd type="none" w="med" len="med"/>
                    </a:lnT>
                    <a:lnB w="12700" cap="flat" cmpd="sng" algn="ctr">
                      <a:solidFill>
                        <a:srgbClr val="CAE2C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663">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200" b="1" i="0" u="none" strike="noStrike" cap="none" normalizeH="0" baseline="0" smtClean="0">
                          <a:ln>
                            <a:noFill/>
                          </a:ln>
                          <a:solidFill>
                            <a:schemeClr val="tx1"/>
                          </a:solidFill>
                          <a:effectLst/>
                          <a:latin typeface="Arial" charset="0"/>
                        </a:rPr>
                        <a:t>ÖZEL SAĞLIK B.  / </a:t>
                      </a:r>
                      <a:r>
                        <a:rPr kumimoji="0" lang="tr-TR" altLang="tr-TR" sz="1200" b="1" i="0" u="sng" strike="noStrike" cap="none" normalizeH="0" baseline="0" smtClean="0">
                          <a:ln>
                            <a:noFill/>
                          </a:ln>
                          <a:solidFill>
                            <a:schemeClr val="tx1"/>
                          </a:solidFill>
                          <a:effectLst/>
                          <a:latin typeface="Arial" charset="0"/>
                        </a:rPr>
                        <a:t>MEDİKATOR AG</a:t>
                      </a:r>
                      <a:endParaRPr kumimoji="0" lang="tr-TR" altLang="tr-TR" sz="1200" b="1" i="0" u="sng" strike="noStrike" cap="none" normalizeH="0" baseline="0" smtClean="0">
                        <a:ln>
                          <a:noFill/>
                        </a:ln>
                        <a:solidFill>
                          <a:schemeClr val="tx1"/>
                        </a:solidFill>
                        <a:effectLst/>
                        <a:latin typeface="Calibri" pitchFamily="34" charset="0"/>
                        <a:cs typeface="Times New Roman" pitchFamily="18" charset="0"/>
                      </a:endParaRPr>
                    </a:p>
                  </a:txBody>
                  <a:tcPr marL="17780" marR="17780" marT="0" marB="0" anchor="ctr" horzOverflow="overflow">
                    <a:lnL>
                      <a:noFill/>
                    </a:lnL>
                    <a:lnR>
                      <a:noFill/>
                    </a:lnR>
                    <a:lnT w="12700" cap="flat" cmpd="sng" algn="ctr">
                      <a:solidFill>
                        <a:srgbClr val="CAE2CA"/>
                      </a:solidFill>
                      <a:prstDash val="solid"/>
                      <a:round/>
                      <a:headEnd type="none" w="med" len="med"/>
                      <a:tailEnd type="none" w="med" len="med"/>
                    </a:lnT>
                    <a:lnB w="12700" cap="flat" cmpd="sng" algn="ctr">
                      <a:solidFill>
                        <a:srgbClr val="CAE2CA"/>
                      </a:solidFill>
                      <a:prstDash val="solid"/>
                      <a:round/>
                      <a:headEnd type="none" w="med" len="med"/>
                      <a:tailEnd type="none" w="med" len="med"/>
                    </a:lnB>
                    <a:lnTlToBr>
                      <a:noFill/>
                    </a:lnTlToBr>
                    <a:lnBlToTr>
                      <a:noFill/>
                    </a:lnBlToTr>
                    <a:solidFill>
                      <a:srgbClr val="CAE2CA">
                        <a:alpha val="20000"/>
                      </a:srgbClr>
                    </a:solidFill>
                  </a:tcPr>
                </a:tc>
                <a:tc>
                  <a:txBody>
                    <a:bodyPr/>
                    <a:lstStyle>
                      <a:lvl1pPr eaLnBrk="0" hangingPunct="0">
                        <a:spcBef>
                          <a:spcPct val="20000"/>
                        </a:spcBef>
                        <a:buClr>
                          <a:schemeClr val="tx1"/>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tx1"/>
                        </a:buClr>
                        <a:buSzPct val="75000"/>
                        <a:defRPr sz="2000">
                          <a:solidFill>
                            <a:schemeClr val="tx1"/>
                          </a:solidFill>
                          <a:latin typeface="Arial" charset="0"/>
                        </a:defRPr>
                      </a:lvl2pPr>
                      <a:lvl3pPr marL="1143000" indent="-228600" eaLnBrk="0" hangingPunct="0">
                        <a:spcBef>
                          <a:spcPct val="20000"/>
                        </a:spcBef>
                        <a:buClr>
                          <a:schemeClr val="tx1"/>
                        </a:buClr>
                        <a:buSzPct val="75000"/>
                        <a:buFont typeface="Wingdings" pitchFamily="2" charset="2"/>
                        <a:defRPr>
                          <a:solidFill>
                            <a:schemeClr val="tx1"/>
                          </a:solidFill>
                          <a:latin typeface="Arial" charset="0"/>
                        </a:defRPr>
                      </a:lvl3pPr>
                      <a:lvl4pPr marL="1600200" indent="-228600" eaLnBrk="0" hangingPunct="0">
                        <a:spcBef>
                          <a:spcPct val="20000"/>
                        </a:spcBef>
                        <a:buClr>
                          <a:schemeClr val="tx1"/>
                        </a:buClr>
                        <a:buSzPct val="80000"/>
                        <a:defRPr sz="1600">
                          <a:solidFill>
                            <a:schemeClr val="tx1"/>
                          </a:solidFill>
                          <a:latin typeface="Arial" charset="0"/>
                        </a:defRPr>
                      </a:lvl4pPr>
                      <a:lvl5pPr marL="2057400" indent="-228600" eaLnBrk="0" hangingPunct="0">
                        <a:spcBef>
                          <a:spcPct val="20000"/>
                        </a:spcBef>
                        <a:buClr>
                          <a:schemeClr val="tx1"/>
                        </a:buClr>
                        <a:buSzPct val="65000"/>
                        <a:buFont typeface="Wingdings" pitchFamily="2" charset="2"/>
                        <a:defRPr sz="16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charset="0"/>
                        </a:rPr>
                        <a:t>Tazminat ÖDEMESİ yok \poliçenin devamını sağlıyor</a:t>
                      </a:r>
                      <a:endParaRPr kumimoji="0" lang="tr-TR" altLang="tr-TR" sz="1200" b="0" i="0" u="none" strike="noStrike" cap="none" normalizeH="0" baseline="0" smtClean="0">
                        <a:ln>
                          <a:noFill/>
                        </a:ln>
                        <a:solidFill>
                          <a:schemeClr val="tx1"/>
                        </a:solidFill>
                        <a:effectLst/>
                        <a:latin typeface="Calibri" pitchFamily="34" charset="0"/>
                        <a:cs typeface="Times New Roman" pitchFamily="18" charset="0"/>
                      </a:endParaRPr>
                    </a:p>
                  </a:txBody>
                  <a:tcPr marL="17780" marR="17780" marT="0" marB="0" anchor="ctr" horzOverflow="overflow">
                    <a:lnL>
                      <a:noFill/>
                    </a:lnL>
                    <a:lnR>
                      <a:noFill/>
                    </a:lnR>
                    <a:lnT w="12700" cap="flat" cmpd="sng" algn="ctr">
                      <a:solidFill>
                        <a:srgbClr val="CAE2CA"/>
                      </a:solidFill>
                      <a:prstDash val="solid"/>
                      <a:round/>
                      <a:headEnd type="none" w="med" len="med"/>
                      <a:tailEnd type="none" w="med" len="med"/>
                    </a:lnT>
                    <a:lnB w="12700" cap="flat" cmpd="sng" algn="ctr">
                      <a:solidFill>
                        <a:srgbClr val="CAE2CA"/>
                      </a:solidFill>
                      <a:prstDash val="solid"/>
                      <a:round/>
                      <a:headEnd type="none" w="med" len="med"/>
                      <a:tailEnd type="none" w="med" len="med"/>
                    </a:lnB>
                    <a:lnTlToBr>
                      <a:noFill/>
                    </a:lnTlToBr>
                    <a:lnBlToTr>
                      <a:noFill/>
                    </a:lnBlToTr>
                    <a:solidFill>
                      <a:srgbClr val="CAE2CA">
                        <a:alpha val="20000"/>
                      </a:srgbClr>
                    </a:solidFill>
                  </a:tcPr>
                </a:tc>
                <a:extLst>
                  <a:ext uri="{0D108BD9-81ED-4DB2-BD59-A6C34878D82A}">
                    <a16:rowId xmlns:a16="http://schemas.microsoft.com/office/drawing/2014/main" val="10001"/>
                  </a:ext>
                </a:extLst>
              </a:tr>
            </a:tbl>
          </a:graphicData>
        </a:graphic>
      </p:graphicFrame>
      <p:sp>
        <p:nvSpPr>
          <p:cNvPr id="8" name="Metin kutusu 7"/>
          <p:cNvSpPr txBox="1">
            <a:spLocks noChangeArrowheads="1"/>
          </p:cNvSpPr>
          <p:nvPr/>
        </p:nvSpPr>
        <p:spPr bwMode="auto">
          <a:xfrm>
            <a:off x="996950" y="2157413"/>
            <a:ext cx="76898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spcBef>
                <a:spcPts val="500"/>
              </a:spcBef>
            </a:pPr>
            <a:r>
              <a:rPr lang="tr-TR" altLang="tr-TR" sz="1400" b="0">
                <a:solidFill>
                  <a:srgbClr val="003366"/>
                </a:solidFill>
                <a:cs typeface="Arial" panose="020B0604020202020204" pitchFamily="34" charset="0"/>
              </a:rPr>
              <a:t>Almanya’da biri hayat sigortaları diğeri özel sağlık sigortaları için olmak üzere iki yasal sigorta Güvence Hesabı bulunmaktadır. Her iki Hesabın yasal dayanağı 2004 yılındaki Sigorta Denetleme Kanunu değişiklikleri olup Güvence Hesapları 2006 yılında kurulmuştur. </a:t>
            </a:r>
          </a:p>
          <a:p>
            <a:pPr eaLnBrk="1" hangingPunct="1">
              <a:spcBef>
                <a:spcPts val="500"/>
              </a:spcBef>
            </a:pPr>
            <a:r>
              <a:rPr lang="tr-TR" altLang="tr-TR" sz="1400" b="0">
                <a:solidFill>
                  <a:srgbClr val="003366"/>
                </a:solidFill>
                <a:cs typeface="Arial" panose="020B0604020202020204" pitchFamily="34" charset="0"/>
              </a:rPr>
              <a:t>Güvence Hesapları tazminat ödemesi gerçekleştirmemektedir. Bunun yerine Güvence Hesapları poliçe sahibine sözleşmeden doğan tazminatı herhangi bir kısıtlama veya indirim yapılmadan sağlamakla sorumludur. Ancak Denetleme Kurumu (Bafin) tazminatı, % 5 kadar indirme hakkına sahiptir.</a:t>
            </a:r>
          </a:p>
          <a:p>
            <a:pPr eaLnBrk="1" hangingPunct="1">
              <a:spcBef>
                <a:spcPts val="500"/>
              </a:spcBef>
            </a:pPr>
            <a:r>
              <a:rPr lang="tr-TR" altLang="tr-TR" sz="1400" b="0">
                <a:solidFill>
                  <a:srgbClr val="003366"/>
                </a:solidFill>
                <a:cs typeface="Arial" panose="020B0604020202020204" pitchFamily="34" charset="0"/>
              </a:rPr>
              <a:t>Sözleşmelerin devamlılığı şirketin tüm portföyünün Hesaba transferi yoluyla sağlanmaktadır. Söz konusu transfer ise  Bafin şirketin yükümlülüklerini yerine getiremediği ve diğer önlemlerin poliçe sahibini koruyamadığına kanaat getirmesi ile birlikte Bafin tarafından başlatılmaktadır.</a:t>
            </a:r>
          </a:p>
          <a:p>
            <a:pPr eaLnBrk="1" hangingPunct="1">
              <a:spcBef>
                <a:spcPts val="500"/>
              </a:spcBef>
            </a:pPr>
            <a:r>
              <a:rPr lang="tr-TR" altLang="tr-TR" sz="1400" b="0">
                <a:solidFill>
                  <a:srgbClr val="003366"/>
                </a:solidFill>
                <a:cs typeface="Arial" panose="020B0604020202020204" pitchFamily="34" charset="0"/>
              </a:rPr>
              <a:t>Hayat sigortaları için kurulan Güvence Hesabı tüm hayat branşı için istisnasız teminat sağlar. Sağlık sigortaları için kurulan Güvence Hesabı tarafından sağlanan teminat ise sadece özel sağlık sigortası poliçeleri ile sınırlıdır. </a:t>
            </a:r>
          </a:p>
          <a:p>
            <a:pPr eaLnBrk="1" hangingPunct="1">
              <a:spcBef>
                <a:spcPts val="500"/>
              </a:spcBef>
            </a:pPr>
            <a:r>
              <a:rPr lang="tr-TR" altLang="tr-TR" sz="1400" b="0">
                <a:solidFill>
                  <a:srgbClr val="003366"/>
                </a:solidFill>
                <a:cs typeface="Arial" panose="020B0604020202020204" pitchFamily="34" charset="0"/>
              </a:rPr>
              <a:t>Ancak bugüne kadar özel sağlık sigortalarında herhangi bir şirketin yükümlülüğünü karşılayamaması gibi bir durum söz konusu olmadığından ne özel girişim ne de yasal Güvence Hesabı faaliyete geçmiştir.</a:t>
            </a:r>
          </a:p>
        </p:txBody>
      </p:sp>
      <p:sp>
        <p:nvSpPr>
          <p:cNvPr id="9" name="Text Box 36"/>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cs typeface="Arial" charset="0"/>
              </a:rPr>
              <a:t>Almanya</a:t>
            </a:r>
            <a:endParaRPr lang="en-US" sz="3200" b="0" dirty="0">
              <a:solidFill>
                <a:srgbClr val="EA6868"/>
              </a:solidFill>
              <a:effectLst>
                <a:outerShdw blurRad="38100" dist="38100" dir="2700000" algn="tl">
                  <a:srgbClr val="C0C0C0"/>
                </a:outerShdw>
              </a:effectLst>
              <a:cs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59404"/>
                                        </p:tgtEl>
                                        <p:attrNameLst>
                                          <p:attrName>style.visibility</p:attrName>
                                        </p:attrNameLst>
                                      </p:cBhvr>
                                      <p:to>
                                        <p:strVal val="visible"/>
                                      </p:to>
                                    </p:set>
                                    <p:anim calcmode="lin" valueType="num">
                                      <p:cBhvr>
                                        <p:cTn id="12" dur="1000" fill="hold"/>
                                        <p:tgtEl>
                                          <p:spTgt spid="59404"/>
                                        </p:tgtEl>
                                        <p:attrNameLst>
                                          <p:attrName>ppt_w</p:attrName>
                                        </p:attrNameLst>
                                      </p:cBhvr>
                                      <p:tavLst>
                                        <p:tav tm="0">
                                          <p:val>
                                            <p:fltVal val="0"/>
                                          </p:val>
                                        </p:tav>
                                        <p:tav tm="100000">
                                          <p:val>
                                            <p:strVal val="#ppt_w"/>
                                          </p:val>
                                        </p:tav>
                                      </p:tavLst>
                                    </p:anim>
                                    <p:anim calcmode="lin" valueType="num">
                                      <p:cBhvr>
                                        <p:cTn id="13" dur="1000" fill="hold"/>
                                        <p:tgtEl>
                                          <p:spTgt spid="59404"/>
                                        </p:tgtEl>
                                        <p:attrNameLst>
                                          <p:attrName>ppt_h</p:attrName>
                                        </p:attrNameLst>
                                      </p:cBhvr>
                                      <p:tavLst>
                                        <p:tav tm="0">
                                          <p:val>
                                            <p:fltVal val="0"/>
                                          </p:val>
                                        </p:tav>
                                        <p:tav tm="100000">
                                          <p:val>
                                            <p:strVal val="#ppt_h"/>
                                          </p:val>
                                        </p:tav>
                                      </p:tavLst>
                                    </p:anim>
                                    <p:anim calcmode="lin" valueType="num">
                                      <p:cBhvr>
                                        <p:cTn id="14" dur="1000" fill="hold"/>
                                        <p:tgtEl>
                                          <p:spTgt spid="59404"/>
                                        </p:tgtEl>
                                        <p:attrNameLst>
                                          <p:attrName>style.rotation</p:attrName>
                                        </p:attrNameLst>
                                      </p:cBhvr>
                                      <p:tavLst>
                                        <p:tav tm="0">
                                          <p:val>
                                            <p:fltVal val="90"/>
                                          </p:val>
                                        </p:tav>
                                        <p:tav tm="100000">
                                          <p:val>
                                            <p:fltVal val="0"/>
                                          </p:val>
                                        </p:tav>
                                      </p:tavLst>
                                    </p:anim>
                                    <p:animEffect transition="in" filter="fade">
                                      <p:cBhvr>
                                        <p:cTn id="15" dur="1000"/>
                                        <p:tgtEl>
                                          <p:spTgt spid="59404"/>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nvGraphicFramePr>
        <p:xfrm>
          <a:off x="1158875" y="1557338"/>
          <a:ext cx="7318375" cy="876300"/>
        </p:xfrm>
        <a:graphic>
          <a:graphicData uri="http://schemas.openxmlformats.org/drawingml/2006/table">
            <a:tbl>
              <a:tblPr firstRow="1" firstCol="1" bandRow="1" bandCol="1">
                <a:tableStyleId>{5FD0F851-EC5A-4D38-B0AD-8093EC10F338}</a:tableStyleId>
              </a:tblPr>
              <a:tblGrid>
                <a:gridCol w="2957093">
                  <a:extLst>
                    <a:ext uri="{9D8B030D-6E8A-4147-A177-3AD203B41FA5}">
                      <a16:colId xmlns:a16="http://schemas.microsoft.com/office/drawing/2014/main" val="20000"/>
                    </a:ext>
                  </a:extLst>
                </a:gridCol>
                <a:gridCol w="4361282">
                  <a:extLst>
                    <a:ext uri="{9D8B030D-6E8A-4147-A177-3AD203B41FA5}">
                      <a16:colId xmlns:a16="http://schemas.microsoft.com/office/drawing/2014/main" val="20001"/>
                    </a:ext>
                  </a:extLst>
                </a:gridCol>
              </a:tblGrid>
              <a:tr h="318770">
                <a:tc rowSpan="2">
                  <a:txBody>
                    <a:bodyPr/>
                    <a:lstStyle/>
                    <a:p>
                      <a:pPr>
                        <a:lnSpc>
                          <a:spcPct val="115000"/>
                        </a:lnSpc>
                        <a:spcAft>
                          <a:spcPts val="0"/>
                        </a:spcAft>
                      </a:pPr>
                      <a:r>
                        <a:rPr lang="tr-TR" sz="1200" dirty="0">
                          <a:effectLst/>
                        </a:rPr>
                        <a:t>TÜM BRANŞLAR, MEVDUATLAR</a:t>
                      </a:r>
                      <a:endParaRPr lang="tr-TR" sz="1100" dirty="0">
                        <a:effectLst/>
                      </a:endParaRPr>
                    </a:p>
                    <a:p>
                      <a:pPr>
                        <a:lnSpc>
                          <a:spcPct val="115000"/>
                        </a:lnSpc>
                        <a:spcAft>
                          <a:spcPts val="0"/>
                        </a:spcAft>
                      </a:pPr>
                      <a:r>
                        <a:rPr lang="tr-TR" sz="1200" dirty="0">
                          <a:effectLst/>
                        </a:rPr>
                        <a:t>SİGORTA ARACILIĞI, KONUT FİNANSMANI, YATIRIM İŞLERİ.</a:t>
                      </a:r>
                      <a:r>
                        <a:rPr lang="tr-TR" sz="1100" dirty="0">
                          <a:effectLst/>
                        </a:rPr>
                        <a:t> </a:t>
                      </a:r>
                    </a:p>
                    <a:p>
                      <a:pPr>
                        <a:lnSpc>
                          <a:spcPct val="115000"/>
                        </a:lnSpc>
                        <a:spcAft>
                          <a:spcPts val="0"/>
                        </a:spcAft>
                      </a:pPr>
                      <a:r>
                        <a:rPr lang="tr-TR" sz="1400" u="sng" dirty="0">
                          <a:effectLst/>
                        </a:rPr>
                        <a:t>FSCS</a:t>
                      </a:r>
                      <a:endParaRPr lang="tr-TR" sz="1100" u="sng" dirty="0">
                        <a:effectLst/>
                        <a:latin typeface="Calibri"/>
                        <a:ea typeface="Times New Roman"/>
                        <a:cs typeface="Times New Roman"/>
                      </a:endParaRPr>
                    </a:p>
                  </a:txBody>
                  <a:tcPr marL="17782" marR="17782" marT="0" marB="0" anchor="ctr"/>
                </a:tc>
                <a:tc>
                  <a:txBody>
                    <a:bodyPr/>
                    <a:lstStyle/>
                    <a:p>
                      <a:pPr>
                        <a:lnSpc>
                          <a:spcPct val="115000"/>
                        </a:lnSpc>
                        <a:spcAft>
                          <a:spcPts val="0"/>
                        </a:spcAft>
                      </a:pPr>
                      <a:r>
                        <a:rPr lang="tr-TR" sz="1200" dirty="0">
                          <a:effectLst/>
                        </a:rPr>
                        <a:t>TÜM SİGORTALAR VE MEVDUATLAR %90</a:t>
                      </a:r>
                      <a:endParaRPr lang="tr-TR" sz="1100" dirty="0">
                        <a:effectLst/>
                      </a:endParaRPr>
                    </a:p>
                    <a:p>
                      <a:pPr>
                        <a:lnSpc>
                          <a:spcPct val="115000"/>
                        </a:lnSpc>
                        <a:spcAft>
                          <a:spcPts val="0"/>
                        </a:spcAft>
                      </a:pPr>
                      <a:r>
                        <a:rPr lang="tr-TR" sz="1200" dirty="0">
                          <a:effectLst/>
                        </a:rPr>
                        <a:t>ZORUNLU SİGORTALAR %100 karşılanmaktadır.</a:t>
                      </a:r>
                      <a:endParaRPr lang="tr-TR" sz="1100" dirty="0">
                        <a:effectLst/>
                        <a:latin typeface="Calibri"/>
                        <a:ea typeface="Times New Roman"/>
                        <a:cs typeface="Times New Roman"/>
                      </a:endParaRPr>
                    </a:p>
                  </a:txBody>
                  <a:tcPr marL="17782" marR="17782" marT="0" marB="0" anchor="ctr"/>
                </a:tc>
                <a:extLst>
                  <a:ext uri="{0D108BD9-81ED-4DB2-BD59-A6C34878D82A}">
                    <a16:rowId xmlns:a16="http://schemas.microsoft.com/office/drawing/2014/main" val="10000"/>
                  </a:ext>
                </a:extLst>
              </a:tr>
              <a:tr h="341847">
                <a:tc vMerge="1">
                  <a:txBody>
                    <a:bodyPr/>
                    <a:lstStyle/>
                    <a:p>
                      <a:endParaRPr lang="tr-TR"/>
                    </a:p>
                  </a:txBody>
                  <a:tcPr/>
                </a:tc>
                <a:tc>
                  <a:txBody>
                    <a:bodyPr/>
                    <a:lstStyle/>
                    <a:p>
                      <a:pPr>
                        <a:lnSpc>
                          <a:spcPct val="115000"/>
                        </a:lnSpc>
                        <a:spcAft>
                          <a:spcPts val="0"/>
                        </a:spcAft>
                      </a:pPr>
                      <a:r>
                        <a:rPr lang="tr-TR" sz="1200" dirty="0">
                          <a:effectLst/>
                        </a:rPr>
                        <a:t>Finansal İşlemler Otoritesine (Financial Services </a:t>
                      </a:r>
                      <a:r>
                        <a:rPr lang="tr-TR" sz="1200" dirty="0" err="1">
                          <a:effectLst/>
                        </a:rPr>
                        <a:t>Authority</a:t>
                      </a:r>
                      <a:r>
                        <a:rPr lang="tr-TR" sz="1200" dirty="0">
                          <a:effectLst/>
                        </a:rPr>
                        <a:t> FSA) </a:t>
                      </a:r>
                      <a:r>
                        <a:rPr lang="tr-TR" sz="1200" dirty="0" smtClean="0">
                          <a:effectLst/>
                        </a:rPr>
                        <a:t>bağlı Finansal </a:t>
                      </a:r>
                      <a:r>
                        <a:rPr lang="tr-TR" sz="1200" dirty="0">
                          <a:effectLst/>
                        </a:rPr>
                        <a:t>Hizmetler Tazminat Planı (FSCS)</a:t>
                      </a:r>
                      <a:endParaRPr lang="tr-TR" sz="1100" dirty="0">
                        <a:effectLst/>
                        <a:latin typeface="Calibri"/>
                        <a:ea typeface="Times New Roman"/>
                        <a:cs typeface="Times New Roman"/>
                      </a:endParaRPr>
                    </a:p>
                  </a:txBody>
                  <a:tcPr marL="17782" marR="17782" marT="0" marB="0" anchor="ctr"/>
                </a:tc>
                <a:extLst>
                  <a:ext uri="{0D108BD9-81ED-4DB2-BD59-A6C34878D82A}">
                    <a16:rowId xmlns:a16="http://schemas.microsoft.com/office/drawing/2014/main" val="10001"/>
                  </a:ext>
                </a:extLst>
              </a:tr>
            </a:tbl>
          </a:graphicData>
        </a:graphic>
      </p:graphicFrame>
      <p:sp>
        <p:nvSpPr>
          <p:cNvPr id="9" name="Metin kutusu 8"/>
          <p:cNvSpPr txBox="1">
            <a:spLocks noChangeArrowheads="1"/>
          </p:cNvSpPr>
          <p:nvPr/>
        </p:nvSpPr>
        <p:spPr bwMode="auto">
          <a:xfrm>
            <a:off x="996950" y="2636838"/>
            <a:ext cx="768985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300" b="0">
                <a:solidFill>
                  <a:srgbClr val="003366"/>
                </a:solidFill>
                <a:cs typeface="Arial" panose="020B0604020202020204" pitchFamily="34" charset="0"/>
              </a:rPr>
              <a:t>Birleşik Krallık’taki </a:t>
            </a:r>
            <a:r>
              <a:rPr lang="tr-TR" altLang="tr-TR" sz="1300">
                <a:solidFill>
                  <a:srgbClr val="003366"/>
                </a:solidFill>
                <a:cs typeface="Arial" panose="020B0604020202020204" pitchFamily="34" charset="0"/>
              </a:rPr>
              <a:t>Finansal Hizmetler Tazminat Planı</a:t>
            </a:r>
            <a:r>
              <a:rPr lang="tr-TR" altLang="tr-TR" sz="1300" b="0">
                <a:solidFill>
                  <a:srgbClr val="003366"/>
                </a:solidFill>
                <a:cs typeface="Arial" panose="020B0604020202020204" pitchFamily="34" charset="0"/>
              </a:rPr>
              <a:t> (The Financial Services Compensation Scheme FSCS) bağımsız bir yapı olup poliçe sahipleri bir şirketin temerrüde düşmesi durumunda FSCS aracılığıyla  tazminat elde edebilmektedir. FSCS, finans sektörü tarafından finanse edilmektedir. Bu kapsamda finansal hizmetleri düzenleyen Finansal İşlemler Otoritesi’ne (FSA) kayıtlı şirketler tarafından ödenen harçlarla birlikte FSCS’nin işletim giderleri ile tazminat ödemeleri karşılanmaktadır.</a:t>
            </a:r>
          </a:p>
          <a:p>
            <a:pPr eaLnBrk="1" hangingPunct="1">
              <a:lnSpc>
                <a:spcPct val="140000"/>
              </a:lnSpc>
              <a:spcBef>
                <a:spcPct val="50000"/>
              </a:spcBef>
            </a:pPr>
            <a:r>
              <a:rPr lang="tr-TR" altLang="tr-TR" sz="1300" b="0">
                <a:solidFill>
                  <a:srgbClr val="003366"/>
                </a:solidFill>
                <a:cs typeface="Arial" panose="020B0604020202020204" pitchFamily="34" charset="0"/>
              </a:rPr>
              <a:t>FSCS’nin teminat kapsamında hayat ve hayat-dışı sigorta poliçeleri, mevduatlar, sigorta aracılığı, konut finansmanı ile yatırın işleri yer almaktadır.</a:t>
            </a:r>
          </a:p>
          <a:p>
            <a:pPr eaLnBrk="1" hangingPunct="1">
              <a:lnSpc>
                <a:spcPct val="140000"/>
              </a:lnSpc>
              <a:spcBef>
                <a:spcPct val="50000"/>
              </a:spcBef>
            </a:pPr>
            <a:r>
              <a:rPr lang="tr-TR" altLang="tr-TR" sz="1300" b="0">
                <a:solidFill>
                  <a:srgbClr val="003366"/>
                </a:solidFill>
                <a:cs typeface="Arial" panose="020B0604020202020204" pitchFamily="34" charset="0"/>
              </a:rPr>
              <a:t>FSA’ya kayıtlı ve FSA tarafından düzenlenen tüm finans kuruluşları FSCS’ye katılmak zorundadır.</a:t>
            </a:r>
          </a:p>
          <a:p>
            <a:pPr eaLnBrk="1" hangingPunct="1">
              <a:lnSpc>
                <a:spcPct val="140000"/>
              </a:lnSpc>
              <a:spcBef>
                <a:spcPct val="50000"/>
              </a:spcBef>
            </a:pPr>
            <a:r>
              <a:rPr lang="tr-TR" altLang="tr-TR" sz="1300" b="0">
                <a:solidFill>
                  <a:srgbClr val="003366"/>
                </a:solidFill>
                <a:cs typeface="Arial" panose="020B0604020202020204" pitchFamily="34" charset="0"/>
              </a:rPr>
              <a:t>FSCS tarafından ödenecek tazminat miktarı alacak talebine bağlıdır. Sigorta poliçeleri için bir üst sınır olmaksızın talebin %90’ı karşılanmaktadır. Zorunlu sigortaların tamamı ise koruma altındadır.</a:t>
            </a:r>
          </a:p>
          <a:p>
            <a:pPr eaLnBrk="1" hangingPunct="1">
              <a:lnSpc>
                <a:spcPct val="140000"/>
              </a:lnSpc>
              <a:spcBef>
                <a:spcPct val="50000"/>
              </a:spcBef>
            </a:pPr>
            <a:r>
              <a:rPr lang="tr-TR" altLang="tr-TR" sz="1300" b="0">
                <a:solidFill>
                  <a:srgbClr val="003366"/>
                </a:solidFill>
                <a:cs typeface="Arial" panose="020B0604020202020204" pitchFamily="34" charset="0"/>
              </a:rPr>
              <a:t>Sigorta şirketi müşterileri ve işletmeler FSCS’den tazminat talep etme hakkına sahiptir</a:t>
            </a:r>
          </a:p>
        </p:txBody>
      </p:sp>
      <p:sp>
        <p:nvSpPr>
          <p:cNvPr id="10" name="Text Box 36"/>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cs typeface="Arial" charset="0"/>
              </a:rPr>
              <a:t>Birleşik Krallık  (İngiltere)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a:spLocks noChangeArrowheads="1"/>
          </p:cNvSpPr>
          <p:nvPr/>
        </p:nvSpPr>
        <p:spPr bwMode="auto">
          <a:xfrm>
            <a:off x="996950" y="2636838"/>
            <a:ext cx="768985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300" b="0">
                <a:solidFill>
                  <a:srgbClr val="003366"/>
                </a:solidFill>
                <a:cs typeface="Arial" panose="020B0604020202020204" pitchFamily="34" charset="0"/>
              </a:rPr>
              <a:t>Fransa’da biri hayat sigortaları diğeri zorunlu sigortalar için olmak üzere iki sigorta Güvence Hesabı tesis edilmiştir. 1999 yılında kurulan (Fonds de garantie des assures contre la defaillance des societes d’assurances de personnes) FGAP, poliçe sahiplerini sigortacının mali bünye zafiyeti riskine karşı koruma sağlamaktadır. FGAP, Europavie isimli bir hayat şirketinin yükümlülüklerini yerine getirememesi ve 1997 yılında lisansının iptal edilmesinin ardından kurulmuştur.</a:t>
            </a:r>
          </a:p>
          <a:p>
            <a:pPr eaLnBrk="1" hangingPunct="1">
              <a:lnSpc>
                <a:spcPct val="140000"/>
              </a:lnSpc>
              <a:spcBef>
                <a:spcPct val="50000"/>
              </a:spcBef>
            </a:pPr>
            <a:r>
              <a:rPr lang="tr-TR" altLang="tr-TR" sz="1300" b="0">
                <a:solidFill>
                  <a:srgbClr val="003366"/>
                </a:solidFill>
                <a:cs typeface="Arial" panose="020B0604020202020204" pitchFamily="34" charset="0"/>
              </a:rPr>
              <a:t>Hayat-dışı branşta ise Fonds de garantie automobile (sonradan Fonds de garantie des assurances obligatoires de dommages FGAO olarak yeniden adlandırılmıştır.) isimli Güvence Hesabı 1951 yılından beri kazalarda sigortasızlık halinde kaza mağdurlarını korumak üzere faaliyet göstermektedir. 2003 yılında teminat kapsamı tüm zorunlu sigortalar ile genişletilmiştir.</a:t>
            </a:r>
          </a:p>
          <a:p>
            <a:pPr eaLnBrk="1" hangingPunct="1">
              <a:lnSpc>
                <a:spcPct val="140000"/>
              </a:lnSpc>
              <a:spcBef>
                <a:spcPct val="50000"/>
              </a:spcBef>
            </a:pPr>
            <a:r>
              <a:rPr lang="tr-TR" altLang="tr-TR" sz="1300" b="0">
                <a:solidFill>
                  <a:srgbClr val="003366"/>
                </a:solidFill>
                <a:cs typeface="Arial" panose="020B0604020202020204" pitchFamily="34" charset="0"/>
              </a:rPr>
              <a:t>FGAP ve FGAO yasal birer yapı olmakla birlikte FGAP Denetim Konseyi’nin kontrolünün altında hayat şirketleri tarafından aday gösterilen 12 sektör temsilcisinden oluşan bir kurul     tarafından yönetilmektedir.</a:t>
            </a:r>
          </a:p>
        </p:txBody>
      </p:sp>
      <p:sp>
        <p:nvSpPr>
          <p:cNvPr id="10" name="Text Box 36"/>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cs typeface="Arial" charset="0"/>
              </a:rPr>
              <a:t>Fransa</a:t>
            </a:r>
          </a:p>
        </p:txBody>
      </p:sp>
      <p:graphicFrame>
        <p:nvGraphicFramePr>
          <p:cNvPr id="2" name="Tablo 1"/>
          <p:cNvGraphicFramePr>
            <a:graphicFrameLocks noGrp="1"/>
          </p:cNvGraphicFramePr>
          <p:nvPr/>
        </p:nvGraphicFramePr>
        <p:xfrm>
          <a:off x="1143000" y="1484313"/>
          <a:ext cx="7316788" cy="911225"/>
        </p:xfrm>
        <a:graphic>
          <a:graphicData uri="http://schemas.openxmlformats.org/drawingml/2006/table">
            <a:tbl>
              <a:tblPr firstRow="1" firstCol="1" bandRow="1" bandCol="1">
                <a:tableStyleId>{5FD0F851-EC5A-4D38-B0AD-8093EC10F338}</a:tableStyleId>
              </a:tblPr>
              <a:tblGrid>
                <a:gridCol w="2660010">
                  <a:extLst>
                    <a:ext uri="{9D8B030D-6E8A-4147-A177-3AD203B41FA5}">
                      <a16:colId xmlns:a16="http://schemas.microsoft.com/office/drawing/2014/main" val="20000"/>
                    </a:ext>
                  </a:extLst>
                </a:gridCol>
                <a:gridCol w="4656778">
                  <a:extLst>
                    <a:ext uri="{9D8B030D-6E8A-4147-A177-3AD203B41FA5}">
                      <a16:colId xmlns:a16="http://schemas.microsoft.com/office/drawing/2014/main" val="20001"/>
                    </a:ext>
                  </a:extLst>
                </a:gridCol>
              </a:tblGrid>
              <a:tr h="455613">
                <a:tc>
                  <a:txBody>
                    <a:bodyPr/>
                    <a:lstStyle/>
                    <a:p>
                      <a:pPr>
                        <a:lnSpc>
                          <a:spcPct val="115000"/>
                        </a:lnSpc>
                        <a:spcAft>
                          <a:spcPts val="0"/>
                        </a:spcAft>
                      </a:pPr>
                      <a:r>
                        <a:rPr lang="tr-TR" sz="1200" dirty="0">
                          <a:effectLst/>
                        </a:rPr>
                        <a:t>HAYAT</a:t>
                      </a:r>
                      <a:endParaRPr lang="tr-TR" sz="1100" dirty="0">
                        <a:effectLst/>
                      </a:endParaRPr>
                    </a:p>
                    <a:p>
                      <a:pPr>
                        <a:lnSpc>
                          <a:spcPct val="115000"/>
                        </a:lnSpc>
                        <a:spcAft>
                          <a:spcPts val="0"/>
                        </a:spcAft>
                      </a:pPr>
                      <a:r>
                        <a:rPr lang="tr-TR" sz="1400" u="sng" dirty="0">
                          <a:effectLst/>
                        </a:rPr>
                        <a:t>FGAP</a:t>
                      </a:r>
                      <a:endParaRPr lang="tr-TR" sz="1100" u="sng" dirty="0">
                        <a:effectLst/>
                        <a:latin typeface="Calibri"/>
                        <a:ea typeface="Times New Roman"/>
                        <a:cs typeface="Times New Roman"/>
                      </a:endParaRPr>
                    </a:p>
                  </a:txBody>
                  <a:tcPr marL="17778" marR="17778" marT="0" marB="0" anchor="ctr"/>
                </a:tc>
                <a:tc>
                  <a:txBody>
                    <a:bodyPr/>
                    <a:lstStyle/>
                    <a:p>
                      <a:pPr>
                        <a:lnSpc>
                          <a:spcPct val="115000"/>
                        </a:lnSpc>
                        <a:spcAft>
                          <a:spcPts val="0"/>
                        </a:spcAft>
                      </a:pPr>
                      <a:r>
                        <a:rPr lang="tr-TR" sz="1200">
                          <a:effectLst/>
                        </a:rPr>
                        <a:t>Ölümde 90.000 EURO</a:t>
                      </a:r>
                      <a:endParaRPr lang="tr-TR" sz="1100">
                        <a:effectLst/>
                      </a:endParaRPr>
                    </a:p>
                    <a:p>
                      <a:pPr>
                        <a:lnSpc>
                          <a:spcPct val="115000"/>
                        </a:lnSpc>
                        <a:spcAft>
                          <a:spcPts val="0"/>
                        </a:spcAft>
                      </a:pPr>
                      <a:r>
                        <a:rPr lang="tr-TR" sz="1200">
                          <a:effectLst/>
                        </a:rPr>
                        <a:t>Sözleşmeden doğan hallerde 70,000 EURO</a:t>
                      </a:r>
                      <a:endParaRPr lang="tr-TR" sz="1100">
                        <a:effectLst/>
                        <a:latin typeface="Calibri"/>
                        <a:ea typeface="Times New Roman"/>
                        <a:cs typeface="Times New Roman"/>
                      </a:endParaRPr>
                    </a:p>
                  </a:txBody>
                  <a:tcPr marL="17778" marR="17778" marT="0" marB="0" anchor="ctr"/>
                </a:tc>
                <a:extLst>
                  <a:ext uri="{0D108BD9-81ED-4DB2-BD59-A6C34878D82A}">
                    <a16:rowId xmlns:a16="http://schemas.microsoft.com/office/drawing/2014/main" val="10000"/>
                  </a:ext>
                </a:extLst>
              </a:tr>
              <a:tr h="455613">
                <a:tc>
                  <a:txBody>
                    <a:bodyPr/>
                    <a:lstStyle/>
                    <a:p>
                      <a:pPr>
                        <a:lnSpc>
                          <a:spcPct val="115000"/>
                        </a:lnSpc>
                        <a:spcAft>
                          <a:spcPts val="0"/>
                        </a:spcAft>
                      </a:pPr>
                      <a:r>
                        <a:rPr lang="tr-TR" sz="1200" dirty="0">
                          <a:effectLst/>
                        </a:rPr>
                        <a:t>TÜM ZORUNLU SİGORTALAR</a:t>
                      </a:r>
                      <a:endParaRPr lang="tr-TR" sz="1100" dirty="0">
                        <a:effectLst/>
                      </a:endParaRPr>
                    </a:p>
                    <a:p>
                      <a:pPr>
                        <a:lnSpc>
                          <a:spcPct val="115000"/>
                        </a:lnSpc>
                        <a:spcAft>
                          <a:spcPts val="0"/>
                        </a:spcAft>
                      </a:pPr>
                      <a:r>
                        <a:rPr lang="tr-TR" sz="1400" u="sng" dirty="0">
                          <a:effectLst/>
                        </a:rPr>
                        <a:t>FGAO</a:t>
                      </a:r>
                      <a:endParaRPr lang="tr-TR" sz="1100" u="sng" dirty="0">
                        <a:effectLst/>
                        <a:latin typeface="Calibri"/>
                        <a:ea typeface="Times New Roman"/>
                        <a:cs typeface="Times New Roman"/>
                      </a:endParaRPr>
                    </a:p>
                  </a:txBody>
                  <a:tcPr marL="17778" marR="17778" marT="0" marB="0" anchor="ctr"/>
                </a:tc>
                <a:tc>
                  <a:txBody>
                    <a:bodyPr/>
                    <a:lstStyle/>
                    <a:p>
                      <a:pPr>
                        <a:lnSpc>
                          <a:spcPct val="115000"/>
                        </a:lnSpc>
                        <a:spcAft>
                          <a:spcPts val="0"/>
                        </a:spcAft>
                      </a:pPr>
                      <a:r>
                        <a:rPr lang="tr-TR" sz="1200" dirty="0">
                          <a:effectLst/>
                        </a:rPr>
                        <a:t>POLİÇE  VARSA POLİÇE SARTLARINI GARANTI  EDİYOR.</a:t>
                      </a:r>
                      <a:endParaRPr lang="tr-TR" sz="1100" dirty="0">
                        <a:effectLst/>
                      </a:endParaRPr>
                    </a:p>
                    <a:p>
                      <a:pPr>
                        <a:lnSpc>
                          <a:spcPct val="115000"/>
                        </a:lnSpc>
                        <a:spcAft>
                          <a:spcPts val="0"/>
                        </a:spcAft>
                      </a:pPr>
                      <a:r>
                        <a:rPr lang="tr-TR" sz="1200" dirty="0">
                          <a:effectLst/>
                        </a:rPr>
                        <a:t>Poliçe sahiplerine %90, Mağdurlara %100 Teminat sağlıyor.</a:t>
                      </a:r>
                      <a:endParaRPr lang="tr-TR" sz="1100" dirty="0">
                        <a:effectLst/>
                        <a:latin typeface="Calibri"/>
                        <a:ea typeface="Times New Roman"/>
                        <a:cs typeface="Times New Roman"/>
                      </a:endParaRPr>
                    </a:p>
                  </a:txBody>
                  <a:tcPr marL="17778" marR="17778" marT="0" marB="0" anchor="ctr"/>
                </a:tc>
                <a:extLst>
                  <a:ext uri="{0D108BD9-81ED-4DB2-BD59-A6C34878D82A}">
                    <a16:rowId xmlns:a16="http://schemas.microsoft.com/office/drawing/2014/main" val="10001"/>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a:spLocks noChangeArrowheads="1"/>
          </p:cNvSpPr>
          <p:nvPr/>
        </p:nvSpPr>
        <p:spPr bwMode="auto">
          <a:xfrm>
            <a:off x="996950" y="1773238"/>
            <a:ext cx="768985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300" b="0">
                <a:solidFill>
                  <a:srgbClr val="003366"/>
                </a:solidFill>
                <a:cs typeface="Arial" panose="020B0604020202020204" pitchFamily="34" charset="0"/>
              </a:rPr>
              <a:t>Her iki yapının faaliyetleri Ekonomi ve Maliye Bakanlığı bünyesinde faaliyet gösteren ve Fransa’daki sigorta şirketlerinin denetiminden sorumlu otorite kuruluş Autorite de Controle des Assurances et des Mutuelles (ACAM) tarafından değerlendirilmektedir.</a:t>
            </a:r>
          </a:p>
          <a:p>
            <a:pPr eaLnBrk="1" hangingPunct="1">
              <a:lnSpc>
                <a:spcPct val="140000"/>
              </a:lnSpc>
              <a:spcBef>
                <a:spcPct val="50000"/>
              </a:spcBef>
            </a:pPr>
            <a:r>
              <a:rPr lang="tr-TR" altLang="tr-TR" sz="1300" b="0">
                <a:solidFill>
                  <a:srgbClr val="003366"/>
                </a:solidFill>
                <a:cs typeface="Arial" panose="020B0604020202020204" pitchFamily="34" charset="0"/>
              </a:rPr>
              <a:t>Fransa’da kurulan, Fransa’daki sigortacılık kanununa tabi ve ACAM tarafından denetlenen tüm hayat şirketlerinin FGAP’a katılma zorunluluğu bulunmaktadır. Bu kural,  Fransa’da hayat branşında faaliyet gösteren tüm şirketleri kapsamaktadır. FGAP’da olduğu gibi Fransa’da faaliyet izni bulunan ve zorunlu sigortalara tabi riskleri teminat altına alan şirketlerin FGAO’ya katılma zorunluluğu bulunmaktadır. </a:t>
            </a:r>
          </a:p>
          <a:p>
            <a:pPr eaLnBrk="1" hangingPunct="1">
              <a:lnSpc>
                <a:spcPct val="140000"/>
              </a:lnSpc>
              <a:spcBef>
                <a:spcPct val="50000"/>
              </a:spcBef>
            </a:pPr>
            <a:r>
              <a:rPr lang="tr-TR" altLang="tr-TR" sz="1300" b="0">
                <a:solidFill>
                  <a:srgbClr val="003366"/>
                </a:solidFill>
                <a:cs typeface="Arial" panose="020B0604020202020204" pitchFamily="34" charset="0"/>
              </a:rPr>
              <a:t>FGAP,  geleneksel hayat sözleşmeleri, birime dayalı sigorta, daimi sağlık sigortası, tontin faaliyetleri, evlilik ve doğum ile grup sigortaları dâhil tüm hayat sigortalarını kapsamaktadır.</a:t>
            </a:r>
          </a:p>
          <a:p>
            <a:pPr eaLnBrk="1" hangingPunct="1">
              <a:lnSpc>
                <a:spcPct val="140000"/>
              </a:lnSpc>
              <a:spcBef>
                <a:spcPct val="50000"/>
              </a:spcBef>
            </a:pPr>
            <a:r>
              <a:rPr lang="tr-TR" altLang="tr-TR" sz="1300" b="0">
                <a:solidFill>
                  <a:srgbClr val="003366"/>
                </a:solidFill>
                <a:cs typeface="Arial" panose="020B0604020202020204" pitchFamily="34" charset="0"/>
              </a:rPr>
              <a:t>FGAO’nun teminat kapsamı ise hayat-dışı  zorunlu sigortalar için geçerlidir.</a:t>
            </a:r>
          </a:p>
        </p:txBody>
      </p:sp>
      <p:sp>
        <p:nvSpPr>
          <p:cNvPr id="10" name="Text Box 36"/>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cs typeface="Arial" charset="0"/>
              </a:rPr>
              <a:t>Fransa</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971550" y="1989138"/>
            <a:ext cx="762000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2200" b="0"/>
              <a:t>Ayrıca Sigorta Şirketlerinin mali bünye zafiyeti nedeniyle sürekli olarak bütün branşlarda ruhsatlarının iptal edilmesi yada iflası halinde ödemekle yükümlü olduğu </a:t>
            </a:r>
            <a:r>
              <a:rPr lang="tr-TR" altLang="tr-TR" sz="2200" b="0" u="sng"/>
              <a:t>kapsamda bulunan zorunlu sigortaların</a:t>
            </a:r>
            <a:r>
              <a:rPr lang="tr-TR" altLang="tr-TR" sz="2200" b="0"/>
              <a:t> sağladığı teminatlardan kaynaklanan  her türlü </a:t>
            </a:r>
            <a:r>
              <a:rPr lang="tr-TR" altLang="tr-TR" sz="2200" b="0" u="sng"/>
              <a:t>maddi</a:t>
            </a:r>
            <a:r>
              <a:rPr lang="tr-TR" altLang="tr-TR" sz="2200" b="0"/>
              <a:t> ve </a:t>
            </a:r>
            <a:r>
              <a:rPr lang="tr-TR" altLang="tr-TR" sz="2200" b="0" u="sng"/>
              <a:t>bedensel</a:t>
            </a:r>
            <a:r>
              <a:rPr lang="tr-TR" altLang="tr-TR" sz="2200" b="0"/>
              <a:t>  zararların karşılanması da Güvence Hesabı’nın amaç ve görevleri arasında yer almaktadır.</a:t>
            </a:r>
          </a:p>
        </p:txBody>
      </p:sp>
      <p:sp>
        <p:nvSpPr>
          <p:cNvPr id="230403"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Amacı</a:t>
            </a:r>
            <a:endParaRPr lang="en-US" sz="3200" b="0" dirty="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wipe(up)">
                                      <p:cBhvr>
                                        <p:cTn id="7" dur="500"/>
                                        <p:tgtEl>
                                          <p:spTgt spid="23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a:spLocks noChangeArrowheads="1"/>
          </p:cNvSpPr>
          <p:nvPr/>
        </p:nvSpPr>
        <p:spPr bwMode="auto">
          <a:xfrm>
            <a:off x="904875" y="2708275"/>
            <a:ext cx="768985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r>
              <a:rPr lang="tr-TR" altLang="tr-TR" sz="1300" b="0">
                <a:solidFill>
                  <a:srgbClr val="003366"/>
                </a:solidFill>
                <a:cs typeface="Arial" panose="020B0604020202020204" pitchFamily="34" charset="0"/>
              </a:rPr>
              <a:t>Consorcio de Compensación de Seguros ( CCS )1940 tarihli kararname ile kurulmuş ve ilk düzenleme 16 Aralık </a:t>
            </a:r>
            <a:r>
              <a:rPr lang="tr-TR" altLang="tr-TR" sz="1300" b="0" u="sng">
                <a:solidFill>
                  <a:srgbClr val="003366"/>
                </a:solidFill>
                <a:cs typeface="Arial" panose="020B0604020202020204" pitchFamily="34" charset="0"/>
              </a:rPr>
              <a:t>1954</a:t>
            </a:r>
            <a:r>
              <a:rPr lang="tr-TR" altLang="tr-TR" sz="1300" b="0">
                <a:solidFill>
                  <a:srgbClr val="003366"/>
                </a:solidFill>
                <a:cs typeface="Arial" panose="020B0604020202020204" pitchFamily="34" charset="0"/>
              </a:rPr>
              <a:t> yılında yapılmıştır.</a:t>
            </a:r>
          </a:p>
          <a:p>
            <a:pPr eaLnBrk="1" hangingPunct="1">
              <a:lnSpc>
                <a:spcPct val="140000"/>
              </a:lnSpc>
              <a:spcBef>
                <a:spcPct val="50000"/>
              </a:spcBef>
            </a:pPr>
            <a:r>
              <a:rPr lang="tr-TR" altLang="tr-TR" sz="1300" b="0">
                <a:solidFill>
                  <a:srgbClr val="003366"/>
                </a:solidFill>
                <a:cs typeface="Arial" panose="020B0604020202020204" pitchFamily="34" charset="0"/>
              </a:rPr>
              <a:t>İspanya’da Ekonomi ve Rekabet Bakanlığına bağlı bulunan </a:t>
            </a:r>
            <a:r>
              <a:rPr lang="tr-TR" altLang="tr-TR" sz="1300">
                <a:solidFill>
                  <a:srgbClr val="003366"/>
                </a:solidFill>
                <a:cs typeface="Arial" panose="020B0604020202020204" pitchFamily="34" charset="0"/>
              </a:rPr>
              <a:t>Sigorta Tazminat Ortaklığı</a:t>
            </a:r>
            <a:r>
              <a:rPr lang="tr-TR" altLang="tr-TR" sz="1300" b="0">
                <a:solidFill>
                  <a:srgbClr val="003366"/>
                </a:solidFill>
                <a:cs typeface="Arial" panose="020B0604020202020204" pitchFamily="34" charset="0"/>
              </a:rPr>
              <a:t> (Consorcio de Compensación de Seguros-CCS) tarafından hayat ve hayat-dışı şirketlerin tasfiyesi halinde poliçe sahipleri ile lehtarları koruyan bir hesap işletilmektedir. </a:t>
            </a:r>
          </a:p>
          <a:p>
            <a:pPr eaLnBrk="1" hangingPunct="1">
              <a:lnSpc>
                <a:spcPct val="140000"/>
              </a:lnSpc>
              <a:spcBef>
                <a:spcPct val="50000"/>
              </a:spcBef>
            </a:pPr>
            <a:r>
              <a:rPr lang="tr-TR" altLang="tr-TR" sz="1300" b="0">
                <a:solidFill>
                  <a:srgbClr val="003366"/>
                </a:solidFill>
                <a:cs typeface="Arial" panose="020B0604020202020204" pitchFamily="34" charset="0"/>
              </a:rPr>
              <a:t>CCS kapsamına şirketlerin tasfiyesi dışında 1962 yılında motorlu taşıt zorunlu mali sorumluluk sigortası, 1971 yılında av sigortası ve 1989 yılında seyahat sigortaları ile diğer zorunlu sigortalar eklenmiştir .</a:t>
            </a:r>
          </a:p>
          <a:p>
            <a:pPr eaLnBrk="1" hangingPunct="1">
              <a:lnSpc>
                <a:spcPct val="140000"/>
              </a:lnSpc>
              <a:spcBef>
                <a:spcPct val="50000"/>
              </a:spcBef>
            </a:pPr>
            <a:r>
              <a:rPr lang="tr-TR" altLang="tr-TR" sz="1300" b="0">
                <a:solidFill>
                  <a:srgbClr val="003366"/>
                </a:solidFill>
                <a:cs typeface="Arial" panose="020B0604020202020204" pitchFamily="34" charset="0"/>
              </a:rPr>
              <a:t>CCS, bağımsız bir kamu kuruluşu olmakla birlikte özel şirketlerin tabi olduğu kurallar çerçevesinde yönetilmektedir. Denetleme Kurumu ve Ekonomi ve Rekabet Bakanlığına bağlı bulunan Sigorta ve Emeklilik Birimi de CCS’de önemli rol oynamaktadır.</a:t>
            </a:r>
          </a:p>
        </p:txBody>
      </p:sp>
      <p:sp>
        <p:nvSpPr>
          <p:cNvPr id="10" name="Text Box 36"/>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cs typeface="Arial" charset="0"/>
              </a:rPr>
              <a:t>İspanya</a:t>
            </a:r>
          </a:p>
        </p:txBody>
      </p:sp>
      <p:graphicFrame>
        <p:nvGraphicFramePr>
          <p:cNvPr id="3" name="Tablo 2"/>
          <p:cNvGraphicFramePr>
            <a:graphicFrameLocks noGrp="1"/>
          </p:cNvGraphicFramePr>
          <p:nvPr/>
        </p:nvGraphicFramePr>
        <p:xfrm>
          <a:off x="1143000" y="1484313"/>
          <a:ext cx="7316788" cy="841375"/>
        </p:xfrm>
        <a:graphic>
          <a:graphicData uri="http://schemas.openxmlformats.org/drawingml/2006/table">
            <a:tbl>
              <a:tblPr firstRow="1" firstCol="1" bandRow="1" bandCol="1">
                <a:tableStyleId>{5FD0F851-EC5A-4D38-B0AD-8093EC10F338}</a:tableStyleId>
              </a:tblPr>
              <a:tblGrid>
                <a:gridCol w="2564678">
                  <a:extLst>
                    <a:ext uri="{9D8B030D-6E8A-4147-A177-3AD203B41FA5}">
                      <a16:colId xmlns:a16="http://schemas.microsoft.com/office/drawing/2014/main" val="20000"/>
                    </a:ext>
                  </a:extLst>
                </a:gridCol>
                <a:gridCol w="4752110">
                  <a:extLst>
                    <a:ext uri="{9D8B030D-6E8A-4147-A177-3AD203B41FA5}">
                      <a16:colId xmlns:a16="http://schemas.microsoft.com/office/drawing/2014/main" val="20001"/>
                    </a:ext>
                  </a:extLst>
                </a:gridCol>
              </a:tblGrid>
              <a:tr h="841375">
                <a:tc>
                  <a:txBody>
                    <a:bodyPr/>
                    <a:lstStyle/>
                    <a:p>
                      <a:pPr>
                        <a:lnSpc>
                          <a:spcPct val="115000"/>
                        </a:lnSpc>
                        <a:spcAft>
                          <a:spcPts val="0"/>
                        </a:spcAft>
                      </a:pPr>
                      <a:r>
                        <a:rPr lang="tr-TR" sz="1200" dirty="0">
                          <a:effectLst/>
                        </a:rPr>
                        <a:t>HAYAT VE HAYAT DIŞI TÜM BRANŞLAR,</a:t>
                      </a:r>
                      <a:r>
                        <a:rPr lang="tr-TR" sz="1100" dirty="0">
                          <a:effectLst/>
                        </a:rPr>
                        <a:t> </a:t>
                      </a:r>
                    </a:p>
                    <a:p>
                      <a:pPr>
                        <a:lnSpc>
                          <a:spcPct val="115000"/>
                        </a:lnSpc>
                        <a:spcAft>
                          <a:spcPts val="0"/>
                        </a:spcAft>
                      </a:pPr>
                      <a:r>
                        <a:rPr lang="tr-TR" sz="1400" u="sng" dirty="0" smtClean="0">
                          <a:effectLst/>
                        </a:rPr>
                        <a:t>CCS</a:t>
                      </a:r>
                      <a:endParaRPr lang="tr-TR" sz="1100" dirty="0">
                        <a:effectLst/>
                        <a:latin typeface="Calibri"/>
                        <a:ea typeface="Times New Roman"/>
                        <a:cs typeface="Times New Roman"/>
                      </a:endParaRPr>
                    </a:p>
                  </a:txBody>
                  <a:tcPr marL="17778" marR="17778" marT="0" marB="0" anchor="ctr"/>
                </a:tc>
                <a:tc>
                  <a:txBody>
                    <a:bodyPr/>
                    <a:lstStyle/>
                    <a:p>
                      <a:pPr algn="just">
                        <a:lnSpc>
                          <a:spcPct val="115000"/>
                        </a:lnSpc>
                        <a:spcAft>
                          <a:spcPts val="0"/>
                        </a:spcAft>
                      </a:pPr>
                      <a:r>
                        <a:rPr lang="tr-TR" sz="1200" dirty="0">
                          <a:effectLst/>
                        </a:rPr>
                        <a:t>Zorunlu sigortalarda %100 karşılama yapılıyor.</a:t>
                      </a:r>
                      <a:endParaRPr lang="tr-TR" sz="1100" dirty="0">
                        <a:effectLst/>
                      </a:endParaRPr>
                    </a:p>
                    <a:p>
                      <a:pPr algn="just">
                        <a:lnSpc>
                          <a:spcPct val="115000"/>
                        </a:lnSpc>
                        <a:spcAft>
                          <a:spcPts val="0"/>
                        </a:spcAft>
                      </a:pPr>
                      <a:r>
                        <a:rPr lang="tr-TR" sz="1200" dirty="0">
                          <a:effectLst/>
                        </a:rPr>
                        <a:t>AV ve SEYAHATTE teminat limiti ile sınırlı. </a:t>
                      </a:r>
                      <a:endParaRPr lang="tr-TR" sz="1200" dirty="0" smtClean="0">
                        <a:effectLst/>
                      </a:endParaRPr>
                    </a:p>
                    <a:p>
                      <a:pPr algn="just">
                        <a:lnSpc>
                          <a:spcPct val="115000"/>
                        </a:lnSpc>
                        <a:spcAft>
                          <a:spcPts val="0"/>
                        </a:spcAft>
                      </a:pPr>
                      <a:r>
                        <a:rPr lang="tr-TR" sz="1200" dirty="0" err="1" smtClean="0">
                          <a:effectLst/>
                        </a:rPr>
                        <a:t>Örn</a:t>
                      </a:r>
                      <a:r>
                        <a:rPr lang="tr-TR" sz="1200" dirty="0">
                          <a:effectLst/>
                        </a:rPr>
                        <a:t>. Ölümde 56.000 Euro, Maluliyette 60.000.Euro gibi.</a:t>
                      </a:r>
                      <a:endParaRPr lang="tr-TR" sz="1100" dirty="0">
                        <a:effectLst/>
                      </a:endParaRPr>
                    </a:p>
                    <a:p>
                      <a:pPr algn="just">
                        <a:lnSpc>
                          <a:spcPct val="115000"/>
                        </a:lnSpc>
                        <a:spcAft>
                          <a:spcPts val="0"/>
                        </a:spcAft>
                      </a:pPr>
                      <a:r>
                        <a:rPr lang="tr-TR" sz="1200" dirty="0">
                          <a:effectLst/>
                        </a:rPr>
                        <a:t>Diğer tüm branşlarda oransal ödeme olabilir.</a:t>
                      </a:r>
                      <a:endParaRPr lang="tr-TR" sz="1100" dirty="0">
                        <a:effectLst/>
                        <a:latin typeface="Calibri"/>
                        <a:ea typeface="Times New Roman"/>
                        <a:cs typeface="Times New Roman"/>
                      </a:endParaRPr>
                    </a:p>
                  </a:txBody>
                  <a:tcPr marL="17778" marR="17778" marT="0" marB="0" anchor="ctr"/>
                </a:tc>
                <a:extLst>
                  <a:ext uri="{0D108BD9-81ED-4DB2-BD59-A6C34878D82A}">
                    <a16:rowId xmlns:a16="http://schemas.microsoft.com/office/drawing/2014/main" val="10000"/>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a:spLocks noChangeArrowheads="1"/>
          </p:cNvSpPr>
          <p:nvPr/>
        </p:nvSpPr>
        <p:spPr bwMode="auto">
          <a:xfrm>
            <a:off x="996950" y="1844675"/>
            <a:ext cx="768985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300" b="0">
                <a:solidFill>
                  <a:srgbClr val="003366"/>
                </a:solidFill>
                <a:cs typeface="Arial" panose="020B0604020202020204" pitchFamily="34" charset="0"/>
              </a:rPr>
              <a:t>Şirketin tasfiyesi ilan edildiğinde CCS şirketin portföyünü transfer etmektedir. Yüksek riskli poliçelerin bulunduğu haller gibi transferin mümkün olmadığı hallerde ise CCS şirketin sözleşmelerden doğan tüm yükümlülüklerini devralarak poliçe sahipleri ve lehtarlara poliçe ve hasar değeri için belli bir oranda ödeme yapmaktadır.</a:t>
            </a:r>
          </a:p>
          <a:p>
            <a:pPr eaLnBrk="1" hangingPunct="1">
              <a:lnSpc>
                <a:spcPct val="140000"/>
              </a:lnSpc>
              <a:spcBef>
                <a:spcPct val="50000"/>
              </a:spcBef>
            </a:pPr>
            <a:r>
              <a:rPr lang="tr-TR" altLang="tr-TR" sz="1300" b="0">
                <a:solidFill>
                  <a:srgbClr val="003366"/>
                </a:solidFill>
                <a:cs typeface="Arial" panose="020B0604020202020204" pitchFamily="34" charset="0"/>
              </a:rPr>
              <a:t>Sigortacılık Düzenleme ve Denetleme Kanunu uyarınca poliçe sahibinin bir diğer sigorta şirketi olması dışında tüm poliçe sahipleri ve lehtarlar gerçek ve tüzel kişi olup olmadığına bakılmaksızın genel tasfiye için kurulan Hesap altında koruma altına alınmaktadır. Av ve seyahat sigortasında yalnızca gerçek kişileri koruma altına almaktadır.</a:t>
            </a:r>
          </a:p>
          <a:p>
            <a:pPr eaLnBrk="1" hangingPunct="1">
              <a:lnSpc>
                <a:spcPct val="140000"/>
              </a:lnSpc>
              <a:spcBef>
                <a:spcPct val="50000"/>
              </a:spcBef>
            </a:pPr>
            <a:r>
              <a:rPr lang="tr-TR" altLang="tr-TR" sz="1300" b="0">
                <a:solidFill>
                  <a:srgbClr val="003366"/>
                </a:solidFill>
                <a:cs typeface="Arial" panose="020B0604020202020204" pitchFamily="34" charset="0"/>
              </a:rPr>
              <a:t>Tasfiye için kurulan Hesap kapsamında CCS her şirket için poliçe sahipleri ve lehtarlara yapılacak ödeme için oran belirlemektedir (bu oran % 100’e kadar olabilir).Diğer iki özel Hesap için ise CCS, zorunlu motorlu taşıt sigortasında olduğu gibi kanunda belirlenen limitlere göre hasarın % 100’ünü karşılamak zorundadır. </a:t>
            </a:r>
          </a:p>
        </p:txBody>
      </p:sp>
      <p:sp>
        <p:nvSpPr>
          <p:cNvPr id="10" name="Text Box 36"/>
          <p:cNvSpPr txBox="1">
            <a:spLocks noChangeArrowheads="1"/>
          </p:cNvSpPr>
          <p:nvPr/>
        </p:nvSpPr>
        <p:spPr bwMode="auto">
          <a:xfrm>
            <a:off x="1143000" y="581025"/>
            <a:ext cx="7543800" cy="584200"/>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cs typeface="Arial" charset="0"/>
              </a:rPr>
              <a:t>İspanya</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Text Box 3"/>
          <p:cNvSpPr txBox="1">
            <a:spLocks noChangeArrowheads="1"/>
          </p:cNvSpPr>
          <p:nvPr/>
        </p:nvSpPr>
        <p:spPr bwMode="auto">
          <a:xfrm>
            <a:off x="1104900" y="3087688"/>
            <a:ext cx="76200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257300" algn="l"/>
              </a:tabLst>
              <a:defRPr sz="2000" b="1">
                <a:solidFill>
                  <a:schemeClr val="tx1"/>
                </a:solidFill>
                <a:latin typeface="Tahoma" panose="020B0604030504040204" pitchFamily="34" charset="0"/>
              </a:defRPr>
            </a:lvl1pPr>
            <a:lvl2pPr marL="742950" indent="-285750" eaLnBrk="0" hangingPunct="0">
              <a:tabLst>
                <a:tab pos="1257300" algn="l"/>
              </a:tabLst>
              <a:defRPr sz="2000" b="1">
                <a:solidFill>
                  <a:schemeClr val="tx1"/>
                </a:solidFill>
                <a:latin typeface="Tahoma" panose="020B0604030504040204" pitchFamily="34" charset="0"/>
              </a:defRPr>
            </a:lvl2pPr>
            <a:lvl3pPr marL="1143000" indent="-228600" eaLnBrk="0" hangingPunct="0">
              <a:tabLst>
                <a:tab pos="1257300" algn="l"/>
              </a:tabLst>
              <a:defRPr sz="2000" b="1">
                <a:solidFill>
                  <a:schemeClr val="tx1"/>
                </a:solidFill>
                <a:latin typeface="Tahoma" panose="020B0604030504040204" pitchFamily="34" charset="0"/>
              </a:defRPr>
            </a:lvl3pPr>
            <a:lvl4pPr marL="1600200" indent="-228600" eaLnBrk="0" hangingPunct="0">
              <a:tabLst>
                <a:tab pos="1257300" algn="l"/>
              </a:tabLst>
              <a:defRPr sz="2000" b="1">
                <a:solidFill>
                  <a:schemeClr val="tx1"/>
                </a:solidFill>
                <a:latin typeface="Tahoma" panose="020B0604030504040204" pitchFamily="34" charset="0"/>
              </a:defRPr>
            </a:lvl4pPr>
            <a:lvl5pPr marL="2057400" indent="-228600" eaLnBrk="0" hangingPunct="0">
              <a:tabLst>
                <a:tab pos="1257300" algn="l"/>
              </a:tabLst>
              <a:defRPr sz="2000" b="1">
                <a:solidFill>
                  <a:schemeClr val="tx1"/>
                </a:solidFill>
                <a:latin typeface="Tahoma" panose="020B0604030504040204" pitchFamily="34" charset="0"/>
              </a:defRPr>
            </a:lvl5pPr>
            <a:lvl6pPr marL="2514600" indent="-228600" eaLnBrk="0" fontAlgn="base" hangingPunct="0">
              <a:spcBef>
                <a:spcPct val="0"/>
              </a:spcBef>
              <a:spcAft>
                <a:spcPct val="0"/>
              </a:spcAft>
              <a:tabLst>
                <a:tab pos="1257300" algn="l"/>
              </a:tabLst>
              <a:defRPr sz="2000" b="1">
                <a:solidFill>
                  <a:schemeClr val="tx1"/>
                </a:solidFill>
                <a:latin typeface="Tahoma" panose="020B0604030504040204" pitchFamily="34" charset="0"/>
              </a:defRPr>
            </a:lvl6pPr>
            <a:lvl7pPr marL="2971800" indent="-228600" eaLnBrk="0" fontAlgn="base" hangingPunct="0">
              <a:spcBef>
                <a:spcPct val="0"/>
              </a:spcBef>
              <a:spcAft>
                <a:spcPct val="0"/>
              </a:spcAft>
              <a:tabLst>
                <a:tab pos="1257300" algn="l"/>
              </a:tabLst>
              <a:defRPr sz="2000" b="1">
                <a:solidFill>
                  <a:schemeClr val="tx1"/>
                </a:solidFill>
                <a:latin typeface="Tahoma" panose="020B0604030504040204" pitchFamily="34" charset="0"/>
              </a:defRPr>
            </a:lvl7pPr>
            <a:lvl8pPr marL="3429000" indent="-228600" eaLnBrk="0" fontAlgn="base" hangingPunct="0">
              <a:spcBef>
                <a:spcPct val="0"/>
              </a:spcBef>
              <a:spcAft>
                <a:spcPct val="0"/>
              </a:spcAft>
              <a:tabLst>
                <a:tab pos="1257300" algn="l"/>
              </a:tabLst>
              <a:defRPr sz="2000" b="1">
                <a:solidFill>
                  <a:schemeClr val="tx1"/>
                </a:solidFill>
                <a:latin typeface="Tahoma" panose="020B0604030504040204" pitchFamily="34" charset="0"/>
              </a:defRPr>
            </a:lvl8pPr>
            <a:lvl9pPr marL="3886200" indent="-228600" eaLnBrk="0" fontAlgn="base" hangingPunct="0">
              <a:spcBef>
                <a:spcPct val="0"/>
              </a:spcBef>
              <a:spcAft>
                <a:spcPct val="0"/>
              </a:spcAft>
              <a:tabLst>
                <a:tab pos="1257300" algn="l"/>
              </a:tabLst>
              <a:defRPr sz="2000" b="1">
                <a:solidFill>
                  <a:schemeClr val="tx1"/>
                </a:solidFill>
                <a:latin typeface="Tahoma" panose="020B0604030504040204" pitchFamily="34" charset="0"/>
              </a:defRPr>
            </a:lvl9pPr>
          </a:lstStyle>
          <a:p>
            <a:pPr eaLnBrk="1" hangingPunct="1"/>
            <a:r>
              <a:rPr lang="tr-TR" altLang="tr-TR" sz="2200"/>
              <a:t>Adres	: </a:t>
            </a:r>
            <a:r>
              <a:rPr lang="tr-TR" altLang="tr-TR" sz="2200" b="0"/>
              <a:t>Esentepe Mh. Ali Kaya Sk. Polat Plaza B-Blok 	 	  No:1B Kat:15 34394 Şişli / İSTANBUL</a:t>
            </a:r>
          </a:p>
          <a:p>
            <a:pPr eaLnBrk="1" hangingPunct="1"/>
            <a:endParaRPr lang="tr-TR" altLang="tr-TR" sz="500"/>
          </a:p>
          <a:p>
            <a:pPr eaLnBrk="1" hangingPunct="1"/>
            <a:r>
              <a:rPr lang="tr-TR" altLang="tr-TR" sz="2200"/>
              <a:t>Telefon 	: </a:t>
            </a:r>
            <a:r>
              <a:rPr lang="tr-TR" altLang="tr-TR" sz="2200" b="0"/>
              <a:t>(0 212) 324 45 00 (15 Hat) Pbx</a:t>
            </a:r>
          </a:p>
          <a:p>
            <a:pPr eaLnBrk="1" hangingPunct="1"/>
            <a:endParaRPr lang="tr-TR" altLang="tr-TR" sz="500"/>
          </a:p>
          <a:p>
            <a:pPr eaLnBrk="1" hangingPunct="1"/>
            <a:r>
              <a:rPr lang="tr-TR" altLang="tr-TR" sz="2200"/>
              <a:t>Faks	: </a:t>
            </a:r>
            <a:r>
              <a:rPr lang="tr-TR" altLang="tr-TR" sz="2200" b="0"/>
              <a:t>(0 212) 324 44 99</a:t>
            </a:r>
          </a:p>
          <a:p>
            <a:pPr eaLnBrk="1" hangingPunct="1"/>
            <a:endParaRPr lang="tr-TR" altLang="tr-TR" sz="500"/>
          </a:p>
          <a:p>
            <a:pPr eaLnBrk="1" hangingPunct="1"/>
            <a:r>
              <a:rPr lang="tr-TR" altLang="tr-TR" sz="2200"/>
              <a:t>Web	: </a:t>
            </a:r>
            <a:r>
              <a:rPr lang="tr-TR" altLang="tr-TR" sz="2200" b="0"/>
              <a:t>http://www.guvencehesabi.org.tr</a:t>
            </a:r>
          </a:p>
          <a:p>
            <a:pPr eaLnBrk="1" hangingPunct="1"/>
            <a:endParaRPr lang="tr-TR" altLang="tr-TR" sz="500"/>
          </a:p>
          <a:p>
            <a:pPr eaLnBrk="1" hangingPunct="1"/>
            <a:r>
              <a:rPr lang="tr-TR" altLang="tr-TR" sz="2200"/>
              <a:t>E-mail	: </a:t>
            </a:r>
            <a:r>
              <a:rPr lang="tr-TR" altLang="tr-TR" sz="2200" b="0"/>
              <a:t>gh@guvencehesabi.org.tr</a:t>
            </a:r>
          </a:p>
        </p:txBody>
      </p:sp>
      <p:pic>
        <p:nvPicPr>
          <p:cNvPr id="3584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46250"/>
            <a:ext cx="39004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6456363" y="5516563"/>
            <a:ext cx="2687637" cy="13414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sz="1400">
              <a:effectLst>
                <a:outerShdw blurRad="38100" dist="38100" dir="2700000" algn="tl">
                  <a:srgbClr val="000000">
                    <a:alpha val="43137"/>
                  </a:srgbClr>
                </a:outerShdw>
              </a:effectLst>
            </a:endParaRPr>
          </a:p>
        </p:txBody>
      </p:sp>
      <p:sp>
        <p:nvSpPr>
          <p:cNvPr id="6" name="Text Box 2"/>
          <p:cNvSpPr txBox="1">
            <a:spLocks noChangeArrowheads="1"/>
          </p:cNvSpPr>
          <p:nvPr/>
        </p:nvSpPr>
        <p:spPr bwMode="auto">
          <a:xfrm>
            <a:off x="1143000" y="581025"/>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tr-TR" sz="3200" b="0" dirty="0">
                <a:solidFill>
                  <a:srgbClr val="EA6868"/>
                </a:solidFill>
                <a:effectLst>
                  <a:outerShdw blurRad="38100" dist="38100" dir="2700000" algn="tl">
                    <a:srgbClr val="C0C0C0"/>
                  </a:outerShdw>
                </a:effectLst>
              </a:rPr>
              <a:t>İletişim</a:t>
            </a:r>
            <a:endParaRPr lang="en-US" sz="3200" b="0" dirty="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fade">
                                      <p:cBhvr>
                                        <p:cTn id="12" dur="1000"/>
                                        <p:tgtEl>
                                          <p:spTgt spid="35844"/>
                                        </p:tgtEl>
                                      </p:cBhvr>
                                    </p:animEffect>
                                    <p:anim calcmode="lin" valueType="num">
                                      <p:cBhvr>
                                        <p:cTn id="13" dur="1000" fill="hold"/>
                                        <p:tgtEl>
                                          <p:spTgt spid="35844"/>
                                        </p:tgtEl>
                                        <p:attrNameLst>
                                          <p:attrName>ppt_x</p:attrName>
                                        </p:attrNameLst>
                                      </p:cBhvr>
                                      <p:tavLst>
                                        <p:tav tm="0">
                                          <p:val>
                                            <p:strVal val="#ppt_x"/>
                                          </p:val>
                                        </p:tav>
                                        <p:tav tm="100000">
                                          <p:val>
                                            <p:strVal val="#ppt_x"/>
                                          </p:val>
                                        </p:tav>
                                      </p:tavLst>
                                    </p:anim>
                                    <p:anim calcmode="lin" valueType="num">
                                      <p:cBhvr>
                                        <p:cTn id="14" dur="1000" fill="hold"/>
                                        <p:tgtEl>
                                          <p:spTgt spid="3584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59427"/>
                                        </p:tgtEl>
                                        <p:attrNameLst>
                                          <p:attrName>style.visibility</p:attrName>
                                        </p:attrNameLst>
                                      </p:cBhvr>
                                      <p:to>
                                        <p:strVal val="visible"/>
                                      </p:to>
                                    </p:set>
                                    <p:animEffect transition="in" filter="fade">
                                      <p:cBhvr>
                                        <p:cTn id="17" dur="1000"/>
                                        <p:tgtEl>
                                          <p:spTgt spid="359427"/>
                                        </p:tgtEl>
                                      </p:cBhvr>
                                    </p:animEffect>
                                    <p:anim calcmode="lin" valueType="num">
                                      <p:cBhvr>
                                        <p:cTn id="18" dur="1000" fill="hold"/>
                                        <p:tgtEl>
                                          <p:spTgt spid="359427"/>
                                        </p:tgtEl>
                                        <p:attrNameLst>
                                          <p:attrName>ppt_x</p:attrName>
                                        </p:attrNameLst>
                                      </p:cBhvr>
                                      <p:tavLst>
                                        <p:tav tm="0">
                                          <p:val>
                                            <p:strVal val="#ppt_x"/>
                                          </p:val>
                                        </p:tav>
                                        <p:tav tm="100000">
                                          <p:val>
                                            <p:strVal val="#ppt_x"/>
                                          </p:val>
                                        </p:tav>
                                      </p:tavLst>
                                    </p:anim>
                                    <p:anim calcmode="lin" valueType="num">
                                      <p:cBhvr>
                                        <p:cTn id="19" dur="1000" fill="hold"/>
                                        <p:tgtEl>
                                          <p:spTgt spid="3594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autoUpdateAnimBg="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Metin kutusu 1"/>
          <p:cNvSpPr txBox="1">
            <a:spLocks noChangeArrowheads="1"/>
          </p:cNvSpPr>
          <p:nvPr/>
        </p:nvSpPr>
        <p:spPr bwMode="auto">
          <a:xfrm>
            <a:off x="3276600" y="2636838"/>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endParaRPr lang="tr-TR" altLang="tr-TR"/>
          </a:p>
        </p:txBody>
      </p:sp>
      <p:sp>
        <p:nvSpPr>
          <p:cNvPr id="3" name="Dikdörtgen 2"/>
          <p:cNvSpPr/>
          <p:nvPr/>
        </p:nvSpPr>
        <p:spPr>
          <a:xfrm>
            <a:off x="1285875" y="2319338"/>
            <a:ext cx="7102475" cy="946150"/>
          </a:xfrm>
          <a:prstGeom prst="rect">
            <a:avLst/>
          </a:prstGeom>
        </p:spPr>
        <p:txBody>
          <a:bodyPr>
            <a:spAutoFit/>
          </a:bodyPr>
          <a:lstStyle>
            <a:lvl1pPr>
              <a:lnSpc>
                <a:spcPct val="140000"/>
              </a:lnSpc>
              <a:spcBef>
                <a:spcPct val="50000"/>
              </a:spcBef>
              <a:defRPr sz="2000" b="1">
                <a:solidFill>
                  <a:schemeClr val="tx1"/>
                </a:solidFill>
                <a:latin typeface="Tahoma" pitchFamily="34" charset="0"/>
              </a:defRPr>
            </a:lvl1pPr>
            <a:lvl2pPr marL="742950" indent="-285750">
              <a:lnSpc>
                <a:spcPct val="140000"/>
              </a:lnSpc>
              <a:spcBef>
                <a:spcPct val="50000"/>
              </a:spcBef>
              <a:defRPr sz="2000" b="1">
                <a:solidFill>
                  <a:schemeClr val="tx1"/>
                </a:solidFill>
                <a:latin typeface="Tahoma" pitchFamily="34" charset="0"/>
              </a:defRPr>
            </a:lvl2pPr>
            <a:lvl3pPr marL="1143000" indent="-228600">
              <a:lnSpc>
                <a:spcPct val="140000"/>
              </a:lnSpc>
              <a:spcBef>
                <a:spcPct val="50000"/>
              </a:spcBef>
              <a:defRPr sz="2000" b="1">
                <a:solidFill>
                  <a:schemeClr val="tx1"/>
                </a:solidFill>
                <a:latin typeface="Tahoma" pitchFamily="34" charset="0"/>
              </a:defRPr>
            </a:lvl3pPr>
            <a:lvl4pPr marL="1600200" indent="-228600">
              <a:lnSpc>
                <a:spcPct val="140000"/>
              </a:lnSpc>
              <a:spcBef>
                <a:spcPct val="50000"/>
              </a:spcBef>
              <a:defRPr sz="2000" b="1">
                <a:solidFill>
                  <a:schemeClr val="tx1"/>
                </a:solidFill>
                <a:latin typeface="Tahoma" pitchFamily="34" charset="0"/>
              </a:defRPr>
            </a:lvl4pPr>
            <a:lvl5pPr marL="2057400" indent="-228600">
              <a:lnSpc>
                <a:spcPct val="140000"/>
              </a:lnSpc>
              <a:spcBef>
                <a:spcPct val="50000"/>
              </a:spcBef>
              <a:defRPr sz="2000" b="1">
                <a:solidFill>
                  <a:schemeClr val="tx1"/>
                </a:solidFill>
                <a:latin typeface="Tahoma" pitchFamily="34" charset="0"/>
              </a:defRPr>
            </a:lvl5pPr>
            <a:lvl6pPr marL="2514600" indent="-228600" fontAlgn="base">
              <a:lnSpc>
                <a:spcPct val="140000"/>
              </a:lnSpc>
              <a:spcBef>
                <a:spcPct val="50000"/>
              </a:spcBef>
              <a:spcAft>
                <a:spcPct val="0"/>
              </a:spcAft>
              <a:defRPr sz="2000" b="1">
                <a:solidFill>
                  <a:schemeClr val="tx1"/>
                </a:solidFill>
                <a:latin typeface="Tahoma" pitchFamily="34" charset="0"/>
              </a:defRPr>
            </a:lvl6pPr>
            <a:lvl7pPr marL="2971800" indent="-228600" fontAlgn="base">
              <a:lnSpc>
                <a:spcPct val="140000"/>
              </a:lnSpc>
              <a:spcBef>
                <a:spcPct val="50000"/>
              </a:spcBef>
              <a:spcAft>
                <a:spcPct val="0"/>
              </a:spcAft>
              <a:defRPr sz="2000" b="1">
                <a:solidFill>
                  <a:schemeClr val="tx1"/>
                </a:solidFill>
                <a:latin typeface="Tahoma" pitchFamily="34" charset="0"/>
              </a:defRPr>
            </a:lvl7pPr>
            <a:lvl8pPr marL="3429000" indent="-228600" fontAlgn="base">
              <a:lnSpc>
                <a:spcPct val="140000"/>
              </a:lnSpc>
              <a:spcBef>
                <a:spcPct val="50000"/>
              </a:spcBef>
              <a:spcAft>
                <a:spcPct val="0"/>
              </a:spcAft>
              <a:defRPr sz="2000" b="1">
                <a:solidFill>
                  <a:schemeClr val="tx1"/>
                </a:solidFill>
                <a:latin typeface="Tahoma" pitchFamily="34" charset="0"/>
              </a:defRPr>
            </a:lvl8pPr>
            <a:lvl9pPr marL="3886200" indent="-228600" fontAlgn="base">
              <a:lnSpc>
                <a:spcPct val="140000"/>
              </a:lnSpc>
              <a:spcBef>
                <a:spcPct val="50000"/>
              </a:spcBef>
              <a:spcAft>
                <a:spcPct val="0"/>
              </a:spcAft>
              <a:defRPr sz="2000" b="1">
                <a:solidFill>
                  <a:schemeClr val="tx1"/>
                </a:solidFill>
                <a:latin typeface="Tahoma" pitchFamily="34" charset="0"/>
              </a:defRPr>
            </a:lvl9pPr>
          </a:lstStyle>
          <a:p>
            <a:pPr algn="ctr">
              <a:defRPr/>
            </a:pPr>
            <a:r>
              <a:rPr lang="tr-TR" altLang="tr-TR" b="0" dirty="0" smtClean="0">
                <a:effectLst>
                  <a:outerShdw blurRad="38100" dist="38100" dir="2700000" algn="tl">
                    <a:srgbClr val="C0C0C0"/>
                  </a:outerShdw>
                </a:effectLst>
              </a:rPr>
              <a:t>GÜVENCE HESABI, SİGORTA SEKTÖRÜNÜN TAMAMLAYICI BİR UNSURU OLARAK HİZMET VERMEKTEDİR.</a:t>
            </a:r>
            <a:endParaRPr lang="tr-TR" altLang="tr-TR" dirty="0" smtClean="0">
              <a:effectLst>
                <a:outerShdw blurRad="38100" dist="38100" dir="2700000" algn="tl">
                  <a:srgbClr val="C0C0C0"/>
                </a:outerShdw>
              </a:effectLst>
            </a:endParaRPr>
          </a:p>
        </p:txBody>
      </p:sp>
      <p:sp>
        <p:nvSpPr>
          <p:cNvPr id="5" name="Text Box 3"/>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Amacı</a:t>
            </a:r>
            <a:endParaRPr lang="en-US" sz="3200" b="0" dirty="0">
              <a:solidFill>
                <a:srgbClr val="EA6868"/>
              </a:solidFill>
              <a:effectLst>
                <a:outerShdw blurRad="38100" dist="38100" dir="2700000" algn="tl">
                  <a:srgbClr val="C0C0C0"/>
                </a:outerShdw>
              </a:effectLst>
            </a:endParaRPr>
          </a:p>
        </p:txBody>
      </p:sp>
      <p:pic>
        <p:nvPicPr>
          <p:cNvPr id="21512" name="Picture 4" descr="http://heartwoodwebdesign.com/wp-content/uploads/puzzle-hand-e13524201041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543300"/>
            <a:ext cx="3441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1512"/>
                                        </p:tgtEl>
                                        <p:attrNameLst>
                                          <p:attrName>style.visibility</p:attrName>
                                        </p:attrNameLst>
                                      </p:cBhvr>
                                      <p:to>
                                        <p:strVal val="visible"/>
                                      </p:to>
                                    </p:set>
                                    <p:animEffect transition="in" filter="fade">
                                      <p:cBhvr>
                                        <p:cTn id="13" dur="1000"/>
                                        <p:tgtEl>
                                          <p:spTgt spid="21512"/>
                                        </p:tgtEl>
                                      </p:cBhvr>
                                    </p:animEffect>
                                    <p:anim calcmode="lin" valueType="num">
                                      <p:cBhvr>
                                        <p:cTn id="14" dur="1000" fill="hold"/>
                                        <p:tgtEl>
                                          <p:spTgt spid="21512"/>
                                        </p:tgtEl>
                                        <p:attrNameLst>
                                          <p:attrName>ppt_x</p:attrName>
                                        </p:attrNameLst>
                                      </p:cBhvr>
                                      <p:tavLst>
                                        <p:tav tm="0">
                                          <p:val>
                                            <p:strVal val="#ppt_x"/>
                                          </p:val>
                                        </p:tav>
                                        <p:tav tm="100000">
                                          <p:val>
                                            <p:strVal val="#ppt_x"/>
                                          </p:val>
                                        </p:tav>
                                      </p:tavLst>
                                    </p:anim>
                                    <p:anim calcmode="lin" valueType="num">
                                      <p:cBhvr>
                                        <p:cTn id="15" dur="1000" fill="hold"/>
                                        <p:tgtEl>
                                          <p:spTgt spid="215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Kapsamı</a:t>
            </a:r>
            <a:endParaRPr lang="en-US" sz="3200" b="0" dirty="0">
              <a:solidFill>
                <a:srgbClr val="EA6868"/>
              </a:solidFill>
              <a:effectLst>
                <a:outerShdw blurRad="38100" dist="38100" dir="2700000" algn="tl">
                  <a:srgbClr val="C0C0C0"/>
                </a:outerShdw>
              </a:effectLst>
            </a:endParaRPr>
          </a:p>
        </p:txBody>
      </p:sp>
      <p:grpSp>
        <p:nvGrpSpPr>
          <p:cNvPr id="366595" name="Group 3"/>
          <p:cNvGrpSpPr>
            <a:grpSpLocks/>
          </p:cNvGrpSpPr>
          <p:nvPr/>
        </p:nvGrpSpPr>
        <p:grpSpPr bwMode="auto">
          <a:xfrm>
            <a:off x="1022350" y="1847850"/>
            <a:ext cx="381000" cy="2773363"/>
            <a:chOff x="636" y="1346"/>
            <a:chExt cx="240" cy="1747"/>
          </a:xfrm>
        </p:grpSpPr>
        <p:pic>
          <p:nvPicPr>
            <p:cNvPr id="32773" name="Picture 5" descr="GzVdsd1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 y="2853"/>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GzVdsd1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 y="1629"/>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GzVdsd1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 y="1346"/>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GzVdsd1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 y="2142"/>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6601" name="Text Box 9"/>
          <p:cNvSpPr txBox="1">
            <a:spLocks noChangeArrowheads="1"/>
          </p:cNvSpPr>
          <p:nvPr/>
        </p:nvSpPr>
        <p:spPr bwMode="auto">
          <a:xfrm>
            <a:off x="1143000" y="1790700"/>
            <a:ext cx="7543800" cy="4475163"/>
          </a:xfrm>
          <a:prstGeom prst="rect">
            <a:avLst/>
          </a:prstGeom>
          <a:noFill/>
          <a:ln>
            <a:noFill/>
          </a:ln>
          <a:effectLst/>
          <a:extLst/>
        </p:spPr>
        <p:txBody>
          <a:bodyPr>
            <a:spAutoFit/>
          </a:bodyPr>
          <a:lstStyle>
            <a:lvl1pPr marL="457200" indent="-457200" eaLnBrk="0" hangingPunct="0">
              <a:defRPr sz="2000" b="1">
                <a:solidFill>
                  <a:schemeClr val="tx1"/>
                </a:solidFill>
                <a:latin typeface="Tahoma" pitchFamily="34" charset="0"/>
              </a:defRPr>
            </a:lvl1pPr>
            <a:lvl2pPr marL="838200" indent="-381000" eaLnBrk="0" hangingPunct="0">
              <a:defRPr sz="2000" b="1">
                <a:solidFill>
                  <a:schemeClr val="tx1"/>
                </a:solidFill>
                <a:latin typeface="Tahoma" pitchFamily="34" charset="0"/>
              </a:defRPr>
            </a:lvl2pPr>
            <a:lvl3pPr marL="1295400" indent="-381000" eaLnBrk="0" hangingPunct="0">
              <a:defRPr sz="2000" b="1">
                <a:solidFill>
                  <a:schemeClr val="tx1"/>
                </a:solidFill>
                <a:latin typeface="Tahoma" pitchFamily="34" charset="0"/>
              </a:defRPr>
            </a:lvl3pPr>
            <a:lvl4pPr marL="1752600" indent="-381000" eaLnBrk="0" hangingPunct="0">
              <a:defRPr sz="2000" b="1">
                <a:solidFill>
                  <a:schemeClr val="tx1"/>
                </a:solidFill>
                <a:latin typeface="Tahoma" pitchFamily="34" charset="0"/>
              </a:defRPr>
            </a:lvl4pPr>
            <a:lvl5pPr marL="2209800" indent="-381000" eaLnBrk="0" hangingPunct="0">
              <a:defRPr sz="2000" b="1">
                <a:solidFill>
                  <a:schemeClr val="tx1"/>
                </a:solidFill>
                <a:latin typeface="Tahoma" pitchFamily="34" charset="0"/>
              </a:defRPr>
            </a:lvl5pPr>
            <a:lvl6pPr marL="2667000" indent="-381000" eaLnBrk="0" fontAlgn="base" hangingPunct="0">
              <a:lnSpc>
                <a:spcPct val="140000"/>
              </a:lnSpc>
              <a:spcBef>
                <a:spcPct val="50000"/>
              </a:spcBef>
              <a:spcAft>
                <a:spcPct val="0"/>
              </a:spcAft>
              <a:defRPr sz="2000" b="1">
                <a:solidFill>
                  <a:schemeClr val="tx1"/>
                </a:solidFill>
                <a:latin typeface="Tahoma" pitchFamily="34" charset="0"/>
              </a:defRPr>
            </a:lvl6pPr>
            <a:lvl7pPr marL="3124200" indent="-381000" eaLnBrk="0" fontAlgn="base" hangingPunct="0">
              <a:lnSpc>
                <a:spcPct val="140000"/>
              </a:lnSpc>
              <a:spcBef>
                <a:spcPct val="50000"/>
              </a:spcBef>
              <a:spcAft>
                <a:spcPct val="0"/>
              </a:spcAft>
              <a:defRPr sz="2000" b="1">
                <a:solidFill>
                  <a:schemeClr val="tx1"/>
                </a:solidFill>
                <a:latin typeface="Tahoma" pitchFamily="34" charset="0"/>
              </a:defRPr>
            </a:lvl7pPr>
            <a:lvl8pPr marL="3581400" indent="-381000" eaLnBrk="0" fontAlgn="base" hangingPunct="0">
              <a:lnSpc>
                <a:spcPct val="140000"/>
              </a:lnSpc>
              <a:spcBef>
                <a:spcPct val="50000"/>
              </a:spcBef>
              <a:spcAft>
                <a:spcPct val="0"/>
              </a:spcAft>
              <a:defRPr sz="2000" b="1">
                <a:solidFill>
                  <a:schemeClr val="tx1"/>
                </a:solidFill>
                <a:latin typeface="Tahoma" pitchFamily="34" charset="0"/>
              </a:defRPr>
            </a:lvl8pPr>
            <a:lvl9pPr marL="4038600" indent="-381000" eaLnBrk="0" fontAlgn="base" hangingPunct="0">
              <a:lnSpc>
                <a:spcPct val="140000"/>
              </a:lnSpc>
              <a:spcBef>
                <a:spcPct val="50000"/>
              </a:spcBef>
              <a:spcAft>
                <a:spcPct val="0"/>
              </a:spcAft>
              <a:defRPr sz="2000" b="1">
                <a:solidFill>
                  <a:schemeClr val="tx1"/>
                </a:solidFill>
                <a:latin typeface="Tahoma" pitchFamily="34" charset="0"/>
              </a:defRPr>
            </a:lvl9pPr>
          </a:lstStyle>
          <a:p>
            <a:pPr algn="just" eaLnBrk="1" hangingPunct="1">
              <a:lnSpc>
                <a:spcPct val="140000"/>
              </a:lnSpc>
              <a:spcBef>
                <a:spcPct val="50000"/>
              </a:spcBef>
              <a:buFontTx/>
              <a:buAutoNum type="arabicPlain"/>
              <a:defRPr/>
            </a:pPr>
            <a:r>
              <a:rPr lang="tr-TR" sz="1600" dirty="0" smtClean="0">
                <a:effectLst>
                  <a:outerShdw blurRad="38100" dist="38100" dir="2700000" algn="tl">
                    <a:srgbClr val="C0C0C0"/>
                  </a:outerShdw>
                </a:effectLst>
              </a:rPr>
              <a:t> </a:t>
            </a:r>
            <a:r>
              <a:rPr lang="tr-TR" sz="1600" b="0" dirty="0" smtClean="0"/>
              <a:t>Sigortalının tespit edilememesi durumunda kişiye gelen </a:t>
            </a:r>
            <a:r>
              <a:rPr lang="tr-TR" sz="1600" dirty="0" smtClean="0"/>
              <a:t>bedensel zararlar</a:t>
            </a:r>
            <a:r>
              <a:rPr lang="tr-TR" sz="1600" b="0" dirty="0" smtClean="0"/>
              <a:t>.</a:t>
            </a:r>
            <a:endParaRPr lang="tr-TR" sz="1600" dirty="0" smtClean="0"/>
          </a:p>
          <a:p>
            <a:pPr algn="just" eaLnBrk="1" hangingPunct="1">
              <a:lnSpc>
                <a:spcPct val="140000"/>
              </a:lnSpc>
              <a:spcBef>
                <a:spcPct val="50000"/>
              </a:spcBef>
              <a:buFontTx/>
              <a:buAutoNum type="arabicPlain" startAt="2"/>
              <a:defRPr/>
            </a:pPr>
            <a:r>
              <a:rPr lang="tr-TR" sz="1600" dirty="0" smtClean="0">
                <a:effectLst>
                  <a:outerShdw blurRad="38100" dist="38100" dir="2700000" algn="tl">
                    <a:srgbClr val="C0C0C0"/>
                  </a:outerShdw>
                </a:effectLst>
              </a:rPr>
              <a:t> </a:t>
            </a:r>
            <a:r>
              <a:rPr lang="tr-TR" sz="1600" b="0" dirty="0" smtClean="0"/>
              <a:t>Rizikonun meydana geldiği tarihte geçerli olan teminat tutarları dâhilinde sigortasını yaptırmamış olanların neden olduğu </a:t>
            </a:r>
            <a:r>
              <a:rPr lang="tr-TR" sz="1600" dirty="0" smtClean="0"/>
              <a:t>bedensel zararlar</a:t>
            </a:r>
            <a:r>
              <a:rPr lang="tr-TR" sz="1600" b="0" dirty="0" smtClean="0"/>
              <a:t>.</a:t>
            </a:r>
          </a:p>
          <a:p>
            <a:pPr algn="just" eaLnBrk="1" hangingPunct="1">
              <a:lnSpc>
                <a:spcPct val="140000"/>
              </a:lnSpc>
              <a:spcBef>
                <a:spcPct val="50000"/>
              </a:spcBef>
              <a:buFontTx/>
              <a:buAutoNum type="arabicPlain" startAt="2"/>
              <a:defRPr/>
            </a:pPr>
            <a:r>
              <a:rPr lang="tr-TR" sz="1600" dirty="0" smtClean="0">
                <a:effectLst>
                  <a:outerShdw blurRad="38100" dist="38100" dir="2700000" algn="tl">
                    <a:srgbClr val="C0C0C0"/>
                  </a:outerShdw>
                </a:effectLst>
              </a:rPr>
              <a:t> </a:t>
            </a:r>
            <a:r>
              <a:rPr lang="tr-TR" sz="1600" b="0" dirty="0" smtClean="0"/>
              <a:t>Çalınmış veya gasp edilmiş bir aracın karıştığı kazada, Karayolları Trafik Kanunu uyarınca işletenin sorumlu tutulmadığı hallerde, kişiye gelen </a:t>
            </a:r>
            <a:r>
              <a:rPr lang="tr-TR" sz="1600" dirty="0" smtClean="0"/>
              <a:t>bedensel zararlar.</a:t>
            </a:r>
          </a:p>
          <a:p>
            <a:pPr algn="just" eaLnBrk="1" hangingPunct="1">
              <a:lnSpc>
                <a:spcPct val="140000"/>
              </a:lnSpc>
              <a:spcBef>
                <a:spcPct val="50000"/>
              </a:spcBef>
              <a:buFontTx/>
              <a:buAutoNum type="arabicPlain" startAt="2"/>
              <a:defRPr/>
            </a:pPr>
            <a:r>
              <a:rPr lang="tr-TR" sz="1600" dirty="0"/>
              <a:t> </a:t>
            </a:r>
            <a:r>
              <a:rPr lang="tr-TR" sz="1600" b="0" dirty="0" smtClean="0"/>
              <a:t>Sigorta şirketinin malî bünye zafiyeti nedeniyle sürekli olarak bütün branşlarda ruhsatlarının iptal edilmesi ya da iflası halinde ödemekle yükümlü olduğu </a:t>
            </a:r>
            <a:r>
              <a:rPr lang="tr-TR" sz="1600" dirty="0" smtClean="0"/>
              <a:t>maddî</a:t>
            </a:r>
            <a:r>
              <a:rPr lang="tr-TR" sz="1600" b="0" dirty="0" smtClean="0"/>
              <a:t> ve </a:t>
            </a:r>
            <a:r>
              <a:rPr lang="tr-TR" sz="1600" dirty="0" smtClean="0"/>
              <a:t>bedensel zararlar</a:t>
            </a:r>
            <a:r>
              <a:rPr lang="tr-TR" sz="1600" b="0" dirty="0" smtClean="0"/>
              <a:t>.</a:t>
            </a:r>
          </a:p>
          <a:p>
            <a:pPr algn="just" eaLnBrk="1" hangingPunct="1">
              <a:lnSpc>
                <a:spcPct val="140000"/>
              </a:lnSpc>
              <a:spcBef>
                <a:spcPct val="50000"/>
              </a:spcBef>
              <a:defRPr/>
            </a:pPr>
            <a:r>
              <a:rPr lang="tr-TR" sz="1600" b="0" dirty="0" smtClean="0"/>
              <a:t>       Güvence Hesabı  kapsamında bulunmaktadır.</a:t>
            </a:r>
          </a:p>
          <a:p>
            <a:pPr algn="just" eaLnBrk="1" hangingPunct="1">
              <a:lnSpc>
                <a:spcPct val="140000"/>
              </a:lnSpc>
              <a:spcBef>
                <a:spcPct val="50000"/>
              </a:spcBef>
              <a:defRPr/>
            </a:pPr>
            <a:endParaRPr lang="en-US" sz="1600" b="0" dirty="0" smtClean="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additive="base">
                                        <p:cTn id="7" dur="500" fill="hold"/>
                                        <p:tgtEl>
                                          <p:spTgt spid="366594"/>
                                        </p:tgtEl>
                                        <p:attrNameLst>
                                          <p:attrName>ppt_x</p:attrName>
                                        </p:attrNameLst>
                                      </p:cBhvr>
                                      <p:tavLst>
                                        <p:tav tm="0">
                                          <p:val>
                                            <p:strVal val="1+#ppt_w/2"/>
                                          </p:val>
                                        </p:tav>
                                        <p:tav tm="100000">
                                          <p:val>
                                            <p:strVal val="#ppt_x"/>
                                          </p:val>
                                        </p:tav>
                                      </p:tavLst>
                                    </p:anim>
                                    <p:anim calcmode="lin" valueType="num">
                                      <p:cBhvr additive="base">
                                        <p:cTn id="8" dur="500" fill="hold"/>
                                        <p:tgtEl>
                                          <p:spTgt spid="366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66595"/>
                                        </p:tgtEl>
                                        <p:attrNameLst>
                                          <p:attrName>style.visibility</p:attrName>
                                        </p:attrNameLst>
                                      </p:cBhvr>
                                      <p:to>
                                        <p:strVal val="visible"/>
                                      </p:to>
                                    </p:set>
                                    <p:anim calcmode="lin" valueType="num">
                                      <p:cBhvr additive="base">
                                        <p:cTn id="12" dur="500" fill="hold"/>
                                        <p:tgtEl>
                                          <p:spTgt spid="366595"/>
                                        </p:tgtEl>
                                        <p:attrNameLst>
                                          <p:attrName>ppt_x</p:attrName>
                                        </p:attrNameLst>
                                      </p:cBhvr>
                                      <p:tavLst>
                                        <p:tav tm="0">
                                          <p:val>
                                            <p:strVal val="#ppt_x"/>
                                          </p:val>
                                        </p:tav>
                                        <p:tav tm="100000">
                                          <p:val>
                                            <p:strVal val="#ppt_x"/>
                                          </p:val>
                                        </p:tav>
                                      </p:tavLst>
                                    </p:anim>
                                    <p:anim calcmode="lin" valueType="num">
                                      <p:cBhvr additive="base">
                                        <p:cTn id="13" dur="500" fill="hold"/>
                                        <p:tgtEl>
                                          <p:spTgt spid="366595"/>
                                        </p:tgtEl>
                                        <p:attrNameLst>
                                          <p:attrName>ppt_y</p:attrName>
                                        </p:attrNameLst>
                                      </p:cBhvr>
                                      <p:tavLst>
                                        <p:tav tm="0">
                                          <p:val>
                                            <p:strVal val="1+#ppt_h/2"/>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66601"/>
                                        </p:tgtEl>
                                        <p:attrNameLst>
                                          <p:attrName>style.visibility</p:attrName>
                                        </p:attrNameLst>
                                      </p:cBhvr>
                                      <p:to>
                                        <p:strVal val="visible"/>
                                      </p:to>
                                    </p:set>
                                    <p:animEffect transition="in" filter="fade">
                                      <p:cBhvr>
                                        <p:cTn id="16" dur="1000"/>
                                        <p:tgtEl>
                                          <p:spTgt spid="366601"/>
                                        </p:tgtEl>
                                      </p:cBhvr>
                                    </p:animEffect>
                                    <p:anim calcmode="lin" valueType="num">
                                      <p:cBhvr>
                                        <p:cTn id="17" dur="1000" fill="hold"/>
                                        <p:tgtEl>
                                          <p:spTgt spid="366601"/>
                                        </p:tgtEl>
                                        <p:attrNameLst>
                                          <p:attrName>ppt_x</p:attrName>
                                        </p:attrNameLst>
                                      </p:cBhvr>
                                      <p:tavLst>
                                        <p:tav tm="0">
                                          <p:val>
                                            <p:strVal val="#ppt_x"/>
                                          </p:val>
                                        </p:tav>
                                        <p:tav tm="100000">
                                          <p:val>
                                            <p:strVal val="#ppt_x"/>
                                          </p:val>
                                        </p:tav>
                                      </p:tavLst>
                                    </p:anim>
                                    <p:anim calcmode="lin" valueType="num">
                                      <p:cBhvr>
                                        <p:cTn id="18" dur="1000" fill="hold"/>
                                        <p:tgtEl>
                                          <p:spTgt spid="3666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6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a:spLocks noChangeArrowheads="1"/>
          </p:cNvSpPr>
          <p:nvPr/>
        </p:nvSpPr>
        <p:spPr bwMode="auto">
          <a:xfrm>
            <a:off x="1152525" y="1773238"/>
            <a:ext cx="73437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ahoma" panose="020B0604030504040204" pitchFamily="34" charset="0"/>
              </a:defRPr>
            </a:lvl1pPr>
            <a:lvl2pPr marL="742950" indent="-285750" eaLnBrk="0" hangingPunct="0">
              <a:defRPr sz="2000" b="1">
                <a:solidFill>
                  <a:schemeClr val="tx1"/>
                </a:solidFill>
                <a:latin typeface="Tahoma" panose="020B0604030504040204" pitchFamily="34" charset="0"/>
              </a:defRPr>
            </a:lvl2pPr>
            <a:lvl3pPr marL="1143000" indent="-228600" eaLnBrk="0" hangingPunct="0">
              <a:defRPr sz="2000" b="1">
                <a:solidFill>
                  <a:schemeClr val="tx1"/>
                </a:solidFill>
                <a:latin typeface="Tahoma" panose="020B0604030504040204" pitchFamily="34" charset="0"/>
              </a:defRPr>
            </a:lvl3pPr>
            <a:lvl4pPr marL="1600200" indent="-228600" eaLnBrk="0" hangingPunct="0">
              <a:defRPr sz="2000" b="1">
                <a:solidFill>
                  <a:schemeClr val="tx1"/>
                </a:solidFill>
                <a:latin typeface="Tahoma" panose="020B0604030504040204" pitchFamily="34" charset="0"/>
              </a:defRPr>
            </a:lvl4pPr>
            <a:lvl5pPr marL="2057400" indent="-228600" eaLnBrk="0" hangingPunct="0">
              <a:defRPr sz="2000" b="1">
                <a:solidFill>
                  <a:schemeClr val="tx1"/>
                </a:solidFill>
                <a:latin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defRPr>
            </a:lvl9pPr>
          </a:lstStyle>
          <a:p>
            <a:pPr eaLnBrk="1" hangingPunct="1">
              <a:lnSpc>
                <a:spcPct val="140000"/>
              </a:lnSpc>
              <a:spcBef>
                <a:spcPct val="50000"/>
              </a:spcBef>
            </a:pPr>
            <a:r>
              <a:rPr lang="tr-TR" altLang="tr-TR" sz="1600" b="0"/>
              <a:t>BİREYSEL EMEKLİLİK TASARRUF VE YATIRIM SİSTEMİ KANUNU İLE BAZI KANUN VE KANUN HÜKMÜNDE KARARNAMELERDE DEĞİŞİKLİK YAPILMASINA DAİR 6327 SAYILI KANUN İLE;</a:t>
            </a:r>
          </a:p>
          <a:p>
            <a:pPr eaLnBrk="1" hangingPunct="1">
              <a:lnSpc>
                <a:spcPct val="140000"/>
              </a:lnSpc>
              <a:spcBef>
                <a:spcPct val="50000"/>
              </a:spcBef>
            </a:pPr>
            <a:r>
              <a:rPr lang="tr-TR" altLang="tr-TR" sz="1800" b="0"/>
              <a:t>Resmi Gazetede İlanı: 29 Haziran 2012 - Sayı: 28338</a:t>
            </a:r>
          </a:p>
          <a:p>
            <a:pPr eaLnBrk="1" hangingPunct="1">
              <a:lnSpc>
                <a:spcPct val="140000"/>
              </a:lnSpc>
              <a:spcBef>
                <a:spcPct val="50000"/>
              </a:spcBef>
            </a:pPr>
            <a:r>
              <a:rPr lang="tr-TR" altLang="tr-TR" sz="1800"/>
              <a:t>Ayrıca Sigortacılık Kanunu’nun 20 nci maddesinin ikinci fıkrasının (a) bendi hükmü çerçevesinde idaresi Hesaba bırakılan sigorta şirketlerine ait sigorta portföyünü yönetme görevi verilmiştir.</a:t>
            </a:r>
          </a:p>
        </p:txBody>
      </p:sp>
      <p:sp>
        <p:nvSpPr>
          <p:cNvPr id="5" name="Text Box 2"/>
          <p:cNvSpPr txBox="1">
            <a:spLocks noChangeArrowheads="1"/>
          </p:cNvSpPr>
          <p:nvPr/>
        </p:nvSpPr>
        <p:spPr bwMode="auto">
          <a:xfrm>
            <a:off x="1143000" y="581025"/>
            <a:ext cx="7543800" cy="579438"/>
          </a:xfrm>
          <a:prstGeom prst="rect">
            <a:avLst/>
          </a:prstGeom>
          <a:noFill/>
          <a:ln>
            <a:noFill/>
          </a:ln>
          <a:effectLst/>
          <a:extLst/>
        </p:spPr>
        <p:txBody>
          <a:bodyPr>
            <a:spAutoFit/>
          </a:bodyPr>
          <a:lstStyle/>
          <a:p>
            <a:pPr>
              <a:spcBef>
                <a:spcPct val="50000"/>
              </a:spcBef>
              <a:defRPr/>
            </a:pPr>
            <a:r>
              <a:rPr lang="tr-TR" sz="3200" b="0" dirty="0">
                <a:solidFill>
                  <a:srgbClr val="EA6868"/>
                </a:solidFill>
                <a:effectLst>
                  <a:outerShdw blurRad="38100" dist="38100" dir="2700000" algn="tl">
                    <a:srgbClr val="C0C0C0"/>
                  </a:outerShdw>
                </a:effectLst>
              </a:rPr>
              <a:t>Kapsamı</a:t>
            </a:r>
            <a:endParaRPr lang="en-US" sz="3200" b="0" dirty="0">
              <a:solidFill>
                <a:srgbClr val="EA6868"/>
              </a:solidFill>
              <a:effectLst>
                <a:outerShdw blurRad="38100" dist="38100" dir="2700000" algn="tl">
                  <a:srgbClr val="C0C0C0"/>
                </a:out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4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4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4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4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11762</TotalTime>
  <Words>3654</Words>
  <Application>Microsoft Office PowerPoint</Application>
  <PresentationFormat>Ekran Gösterisi (4:3)</PresentationFormat>
  <Paragraphs>848</Paragraphs>
  <Slides>62</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62</vt:i4>
      </vt:variant>
    </vt:vector>
  </HeadingPairs>
  <TitlesOfParts>
    <vt:vector size="70" baseType="lpstr">
      <vt:lpstr>Tahoma</vt:lpstr>
      <vt:lpstr>Arial</vt:lpstr>
      <vt:lpstr>Wingdings</vt:lpstr>
      <vt:lpstr>Calibri</vt:lpstr>
      <vt:lpstr>Times New Roman</vt:lpstr>
      <vt:lpstr>Arial Tur</vt:lpstr>
      <vt:lpstr>Capsules</vt:lpstr>
      <vt:lpstr>1_Capsules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aaa</dc:creator>
  <cp:lastModifiedBy>Erkan Ciner</cp:lastModifiedBy>
  <cp:revision>1120</cp:revision>
  <cp:lastPrinted>2016-02-26T08:03:11Z</cp:lastPrinted>
  <dcterms:created xsi:type="dcterms:W3CDTF">2003-12-11T06:41:28Z</dcterms:created>
  <dcterms:modified xsi:type="dcterms:W3CDTF">2016-03-12T10:48:08Z</dcterms:modified>
</cp:coreProperties>
</file>